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394" r:id="rId3"/>
    <p:sldId id="399" r:id="rId4"/>
    <p:sldId id="400" r:id="rId5"/>
    <p:sldId id="411" r:id="rId6"/>
    <p:sldId id="402" r:id="rId7"/>
    <p:sldId id="403" r:id="rId8"/>
    <p:sldId id="404" r:id="rId9"/>
    <p:sldId id="405" r:id="rId10"/>
    <p:sldId id="406" r:id="rId11"/>
    <p:sldId id="407" r:id="rId12"/>
    <p:sldId id="408" r:id="rId13"/>
    <p:sldId id="409" r:id="rId14"/>
    <p:sldId id="410" r:id="rId15"/>
    <p:sldId id="412" r:id="rId16"/>
    <p:sldId id="413" r:id="rId17"/>
    <p:sldId id="414" r:id="rId18"/>
    <p:sldId id="415" r:id="rId19"/>
    <p:sldId id="416" r:id="rId20"/>
    <p:sldId id="417" r:id="rId21"/>
    <p:sldId id="418" r:id="rId22"/>
    <p:sldId id="419" r:id="rId23"/>
    <p:sldId id="420" r:id="rId24"/>
    <p:sldId id="421" r:id="rId25"/>
    <p:sldId id="422" r:id="rId26"/>
    <p:sldId id="423" r:id="rId27"/>
    <p:sldId id="424" r:id="rId28"/>
    <p:sldId id="425" r:id="rId29"/>
    <p:sldId id="426" r:id="rId30"/>
    <p:sldId id="427" r:id="rId31"/>
    <p:sldId id="428" r:id="rId32"/>
    <p:sldId id="429" r:id="rId33"/>
    <p:sldId id="430" r:id="rId34"/>
    <p:sldId id="431" r:id="rId35"/>
    <p:sldId id="432" r:id="rId36"/>
    <p:sldId id="433" r:id="rId37"/>
    <p:sldId id="434" r:id="rId38"/>
    <p:sldId id="435" r:id="rId39"/>
    <p:sldId id="436" r:id="rId40"/>
    <p:sldId id="437" r:id="rId41"/>
    <p:sldId id="438" r:id="rId42"/>
    <p:sldId id="401" r:id="rId4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5997"/>
    <a:srgbClr val="505452"/>
    <a:srgbClr val="1D6E73"/>
    <a:srgbClr val="D9347C"/>
    <a:srgbClr val="802D7A"/>
    <a:srgbClr val="A99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4"/>
    <p:restoredTop sz="94690"/>
  </p:normalViewPr>
  <p:slideViewPr>
    <p:cSldViewPr snapToGrid="0" snapToObjects="1">
      <p:cViewPr varScale="1">
        <p:scale>
          <a:sx n="70" d="100"/>
          <a:sy n="70" d="100"/>
        </p:scale>
        <p:origin x="192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Hoja_de_c_lculo_de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6.xlsx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Hoja_de_c_lculo_de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3530397369896202E-4"/>
          <c:w val="0.73623402492208001"/>
          <c:h val="0.9985851163356129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1-D7E5-404A-B35D-1DB42C697932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D7E5-404A-B35D-1DB42C697932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D7E5-404A-B35D-1DB42C697932}"/>
              </c:ext>
            </c:extLst>
          </c:dPt>
          <c:dLbls>
            <c:delete val="1"/>
          </c:dLbls>
          <c:cat>
            <c:strRef>
              <c:f>Hoja1!$A$2:$A$4</c:f>
              <c:strCache>
                <c:ptCount val="3"/>
                <c:pt idx="0">
                  <c:v>VERDE </c:v>
                </c:pt>
                <c:pt idx="1">
                  <c:v>AMARILLO</c:v>
                </c:pt>
                <c:pt idx="2">
                  <c:v>ROJOS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0.08</c:v>
                </c:pt>
                <c:pt idx="1">
                  <c:v>0.28000000000000003</c:v>
                </c:pt>
                <c:pt idx="2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7E5-404A-B35D-1DB42C69793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760749028571902"/>
          <c:y val="0.38198288303459399"/>
          <c:w val="0.28239250971428098"/>
          <c:h val="0.445904345814322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3799735975193E-3"/>
          <c:w val="0.73132465309313399"/>
          <c:h val="0.8824843003960369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1-3B89-2740-9DEF-89A626463AA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B89-2740-9DEF-89A626463AA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B89-2740-9DEF-89A626463AA3}"/>
              </c:ext>
            </c:extLst>
          </c:dPt>
          <c:dLbls>
            <c:dLbl>
              <c:idx val="0"/>
              <c:layout>
                <c:manualLayout>
                  <c:x val="-1.5642267341018441E-2"/>
                  <c:y val="0.2778580064895808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0000"/>
                        </a:solidFill>
                      </a:rPr>
                      <a:t>13%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89-2740-9DEF-89A626463A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89-2740-9DEF-89A626463A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89-2740-9DEF-89A626463A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VERDE</c:v>
                </c:pt>
                <c:pt idx="1">
                  <c:v>AMARILLO</c:v>
                </c:pt>
                <c:pt idx="2">
                  <c:v>ROJO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0.25</c:v>
                </c:pt>
                <c:pt idx="1">
                  <c:v>0.13</c:v>
                </c:pt>
                <c:pt idx="2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89-2740-9DEF-89A626463A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3799735975193E-3"/>
          <c:w val="0.73132465309313399"/>
          <c:h val="0.8824843003960369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1-3B89-2740-9DEF-89A626463AA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B89-2740-9DEF-89A626463AA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B89-2740-9DEF-89A626463AA3}"/>
              </c:ext>
            </c:extLst>
          </c:dPt>
          <c:dLbls>
            <c:dLbl>
              <c:idx val="0"/>
              <c:layout>
                <c:manualLayout>
                  <c:x val="-1.5642267341018441E-2"/>
                  <c:y val="0.2778580064895808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0000"/>
                        </a:solidFill>
                      </a:rPr>
                      <a:t>18%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89-2740-9DEF-89A626463A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89-2740-9DEF-89A626463A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89-2740-9DEF-89A626463A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VERDE</c:v>
                </c:pt>
                <c:pt idx="1">
                  <c:v>AMARILLO</c:v>
                </c:pt>
                <c:pt idx="2">
                  <c:v>ROJO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0.27</c:v>
                </c:pt>
                <c:pt idx="1">
                  <c:v>0.18</c:v>
                </c:pt>
                <c:pt idx="2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89-2740-9DEF-89A626463A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3799735975193E-3"/>
          <c:w val="0.73132465309313399"/>
          <c:h val="0.8824843003960369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1-3B89-2740-9DEF-89A626463AA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B89-2740-9DEF-89A626463AA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B89-2740-9DEF-89A626463AA3}"/>
              </c:ext>
            </c:extLst>
          </c:dPt>
          <c:dLbls>
            <c:dLbl>
              <c:idx val="0"/>
              <c:layout>
                <c:manualLayout>
                  <c:x val="-0.21965303752801391"/>
                  <c:y val="-0.1138609921902952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0000"/>
                        </a:solidFill>
                      </a:rPr>
                      <a:t>65%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89-2740-9DEF-89A626463A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89-2740-9DEF-89A626463A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89-2740-9DEF-89A626463A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VERDE</c:v>
                </c:pt>
                <c:pt idx="1">
                  <c:v>AMARILLO</c:v>
                </c:pt>
                <c:pt idx="2">
                  <c:v>ROJO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 formatCode="0%">
                  <c:v>0.65</c:v>
                </c:pt>
                <c:pt idx="2" formatCode="0%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89-2740-9DEF-89A626463A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3799735975193E-3"/>
          <c:w val="0.73132465309313399"/>
          <c:h val="0.8824843003960369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1-3B89-2740-9DEF-89A626463AA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B89-2740-9DEF-89A626463AA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B89-2740-9DEF-89A626463AA3}"/>
              </c:ext>
            </c:extLst>
          </c:dPt>
          <c:dLbls>
            <c:dLbl>
              <c:idx val="0"/>
              <c:layout>
                <c:manualLayout>
                  <c:x val="-5.1801765621982071E-3"/>
                  <c:y val="-0.2761378357371102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0000"/>
                        </a:solidFill>
                      </a:rPr>
                      <a:t>100%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89-2740-9DEF-89A626463A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89-2740-9DEF-89A626463A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89-2740-9DEF-89A626463A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VERDE</c:v>
                </c:pt>
                <c:pt idx="1">
                  <c:v>AMARILLO</c:v>
                </c:pt>
                <c:pt idx="2">
                  <c:v>ROJO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89-2740-9DEF-89A626463A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3799735975193E-3"/>
          <c:w val="0.73132465309313399"/>
          <c:h val="0.8824843003960369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1-3B89-2740-9DEF-89A626463AA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B89-2740-9DEF-89A626463AA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B89-2740-9DEF-89A626463AA3}"/>
              </c:ext>
            </c:extLst>
          </c:dPt>
          <c:dLbls>
            <c:dLbl>
              <c:idx val="0"/>
              <c:layout>
                <c:manualLayout>
                  <c:x val="-0.17257362902332274"/>
                  <c:y val="2.023614178377111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0000"/>
                        </a:solidFill>
                      </a:rPr>
                      <a:t>40%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89-2740-9DEF-89A626463A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89-2740-9DEF-89A626463A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89-2740-9DEF-89A626463A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VERDE</c:v>
                </c:pt>
                <c:pt idx="1">
                  <c:v>AMARILLO</c:v>
                </c:pt>
                <c:pt idx="2">
                  <c:v>ROJO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0.4</c:v>
                </c:pt>
                <c:pt idx="1">
                  <c:v>0.1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89-2740-9DEF-89A626463A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3799735975193E-3"/>
          <c:w val="0.73132465309313399"/>
          <c:h val="0.8824843003960369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1-3B89-2740-9DEF-89A626463AA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B89-2740-9DEF-89A626463AA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B89-2740-9DEF-89A626463AA3}"/>
              </c:ext>
            </c:extLst>
          </c:dPt>
          <c:dLbls>
            <c:dLbl>
              <c:idx val="0"/>
              <c:layout>
                <c:manualLayout>
                  <c:x val="-1.5642267341018441E-2"/>
                  <c:y val="0.2778580064895808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0000"/>
                        </a:solidFill>
                      </a:rPr>
                      <a:t>18%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89-2740-9DEF-89A626463A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89-2740-9DEF-89A626463A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89-2740-9DEF-89A626463A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VERDE</c:v>
                </c:pt>
                <c:pt idx="1">
                  <c:v>AMARILLO</c:v>
                </c:pt>
                <c:pt idx="2">
                  <c:v>ROJO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2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89-2740-9DEF-89A626463A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3799735975193E-3"/>
          <c:w val="0.73132465309313399"/>
          <c:h val="0.8824843003960369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1-3B89-2740-9DEF-89A626463AA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B89-2740-9DEF-89A626463AA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B89-2740-9DEF-89A626463AA3}"/>
              </c:ext>
            </c:extLst>
          </c:dPt>
          <c:dLbls>
            <c:dLbl>
              <c:idx val="0"/>
              <c:layout>
                <c:manualLayout>
                  <c:x val="-1.5642267341018441E-2"/>
                  <c:y val="0.2778580064895808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0000"/>
                        </a:solidFill>
                      </a:rPr>
                      <a:t>18%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89-2740-9DEF-89A626463A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89-2740-9DEF-89A626463A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89-2740-9DEF-89A626463A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VERDE</c:v>
                </c:pt>
                <c:pt idx="1">
                  <c:v>AMARILLO</c:v>
                </c:pt>
                <c:pt idx="2">
                  <c:v>ROJO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2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89-2740-9DEF-89A626463A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3799735975193E-3"/>
          <c:w val="0.73132465309313399"/>
          <c:h val="0.8824843003960369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1-3B89-2740-9DEF-89A626463AA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B89-2740-9DEF-89A626463AA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B89-2740-9DEF-89A626463AA3}"/>
              </c:ext>
            </c:extLst>
          </c:dPt>
          <c:dLbls>
            <c:dLbl>
              <c:idx val="0"/>
              <c:layout>
                <c:manualLayout>
                  <c:x val="-0.24057721908565446"/>
                  <c:y val="-3.943438244111877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0000"/>
                        </a:solidFill>
                      </a:rPr>
                      <a:t>63%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89-2740-9DEF-89A626463A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89-2740-9DEF-89A626463A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89-2740-9DEF-89A626463A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VERDE</c:v>
                </c:pt>
                <c:pt idx="1">
                  <c:v>AMARILLO</c:v>
                </c:pt>
                <c:pt idx="2">
                  <c:v>ROJO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0.63</c:v>
                </c:pt>
                <c:pt idx="1">
                  <c:v>0.13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89-2740-9DEF-89A626463A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3799735975193E-3"/>
          <c:w val="0.73132465309313399"/>
          <c:h val="0.8824843003960369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Pt>
            <c:idx val="0"/>
            <c:bubble3D val="0"/>
            <c:explosion val="1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1-3B89-2740-9DEF-89A626463AA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B89-2740-9DEF-89A626463AA3}"/>
              </c:ext>
            </c:extLst>
          </c:dPt>
          <c:dPt>
            <c:idx val="2"/>
            <c:bubble3D val="0"/>
            <c:explosion val="4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B89-2740-9DEF-89A626463AA3}"/>
              </c:ext>
            </c:extLst>
          </c:dPt>
          <c:dLbls>
            <c:dLbl>
              <c:idx val="0"/>
              <c:layout>
                <c:manualLayout>
                  <c:x val="-0.32950499070562689"/>
                  <c:y val="0.35620180622555614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0000"/>
                        </a:solidFill>
                      </a:rPr>
                      <a:t>42%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89-2740-9DEF-89A626463A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89-2740-9DEF-89A626463A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89-2740-9DEF-89A626463A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VERDE</c:v>
                </c:pt>
                <c:pt idx="1">
                  <c:v>AMARILLO</c:v>
                </c:pt>
                <c:pt idx="2">
                  <c:v>ROJO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0.31</c:v>
                </c:pt>
                <c:pt idx="1">
                  <c:v>0.42</c:v>
                </c:pt>
                <c:pt idx="2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89-2740-9DEF-89A626463A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3799735975193E-3"/>
          <c:w val="0.73132465309313399"/>
          <c:h val="0.8824843003960369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1-3B89-2740-9DEF-89A626463AA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B89-2740-9DEF-89A626463AA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B89-2740-9DEF-89A626463AA3}"/>
              </c:ext>
            </c:extLst>
          </c:dPt>
          <c:dLbls>
            <c:dLbl>
              <c:idx val="0"/>
              <c:layout>
                <c:manualLayout>
                  <c:x val="-1.5642267341018441E-2"/>
                  <c:y val="0.2778580064895808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0000"/>
                        </a:solidFill>
                      </a:rPr>
                      <a:t>15%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89-2740-9DEF-89A626463A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89-2740-9DEF-89A626463A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89-2740-9DEF-89A626463A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VERDE</c:v>
                </c:pt>
                <c:pt idx="1">
                  <c:v>AMARILLO</c:v>
                </c:pt>
                <c:pt idx="2">
                  <c:v>ROJO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0.27</c:v>
                </c:pt>
                <c:pt idx="1">
                  <c:v>0.18</c:v>
                </c:pt>
                <c:pt idx="2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89-2740-9DEF-89A626463A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3799735975193E-3"/>
          <c:w val="0.73132465309313399"/>
          <c:h val="0.8824843003960369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1-3B89-2740-9DEF-89A626463AA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B89-2740-9DEF-89A626463AA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B89-2740-9DEF-89A626463AA3}"/>
              </c:ext>
            </c:extLst>
          </c:dPt>
          <c:dLbls>
            <c:dLbl>
              <c:idx val="0"/>
              <c:layout>
                <c:manualLayout>
                  <c:x val="-3.9181971593364097E-2"/>
                  <c:y val="0.23085172664799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0000"/>
                        </a:solidFill>
                      </a:rPr>
                      <a:t>100%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89-2740-9DEF-89A626463A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89-2740-9DEF-89A626463A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89-2740-9DEF-89A626463A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VERDE</c:v>
                </c:pt>
                <c:pt idx="1">
                  <c:v>AMARILLO</c:v>
                </c:pt>
                <c:pt idx="2">
                  <c:v>ROJO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89-2740-9DEF-89A626463A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3799735975193E-3"/>
          <c:w val="0.73132465309313399"/>
          <c:h val="0.8824843003960369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1-3B89-2740-9DEF-89A626463AA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B89-2740-9DEF-89A626463AA3}"/>
              </c:ext>
            </c:extLst>
          </c:dPt>
          <c:dPt>
            <c:idx val="2"/>
            <c:bubble3D val="0"/>
            <c:explosion val="18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B89-2740-9DEF-89A626463AA3}"/>
              </c:ext>
            </c:extLst>
          </c:dPt>
          <c:dLbls>
            <c:dLbl>
              <c:idx val="0"/>
              <c:layout>
                <c:manualLayout>
                  <c:x val="-0.24580826447506468"/>
                  <c:y val="-1.593124252032620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0000"/>
                        </a:solidFill>
                      </a:rPr>
                      <a:t>67%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89-2740-9DEF-89A626463A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89-2740-9DEF-89A626463A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89-2740-9DEF-89A626463A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VERDE</c:v>
                </c:pt>
                <c:pt idx="1">
                  <c:v>AMARILLO</c:v>
                </c:pt>
                <c:pt idx="2">
                  <c:v>ROJO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2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89-2740-9DEF-89A626463A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3799735975193E-3"/>
          <c:w val="0.73132465309313399"/>
          <c:h val="0.8824843003960369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Pt>
            <c:idx val="0"/>
            <c:bubble3D val="0"/>
            <c:explosion val="14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1-3B89-2740-9DEF-89A626463AA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B89-2740-9DEF-89A626463AA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B89-2740-9DEF-89A626463AA3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7E74-3B44-8D9D-99E4104C9F09}"/>
              </c:ext>
            </c:extLst>
          </c:dPt>
          <c:dLbls>
            <c:dLbl>
              <c:idx val="0"/>
              <c:layout>
                <c:manualLayout>
                  <c:x val="-0.27457901411682034"/>
                  <c:y val="-2.376562249392380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0000"/>
                        </a:solidFill>
                      </a:rPr>
                      <a:t>58%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89-2740-9DEF-89A626463A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89-2740-9DEF-89A626463A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89-2740-9DEF-89A626463A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VERDE</c:v>
                </c:pt>
                <c:pt idx="1">
                  <c:v>AMARILLO</c:v>
                </c:pt>
                <c:pt idx="2">
                  <c:v>ROJO</c:v>
                </c:pt>
                <c:pt idx="3">
                  <c:v>AFECTADOS POR COVID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0.57999999999999996</c:v>
                </c:pt>
                <c:pt idx="1">
                  <c:v>0.08</c:v>
                </c:pt>
                <c:pt idx="2">
                  <c:v>0.25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89-2740-9DEF-89A626463A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3799735975193E-3"/>
          <c:w val="0.73132465309313399"/>
          <c:h val="0.8824843003960369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1-3B89-2740-9DEF-89A626463AA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B89-2740-9DEF-89A626463AA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B89-2740-9DEF-89A626463AA3}"/>
              </c:ext>
            </c:extLst>
          </c:dPt>
          <c:dLbls>
            <c:dLbl>
              <c:idx val="0"/>
              <c:layout>
                <c:manualLayout>
                  <c:x val="-0.21965303752801399"/>
                  <c:y val="-0.1569500820450817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0000"/>
                        </a:solidFill>
                      </a:rPr>
                      <a:t>75%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89-2740-9DEF-89A626463A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89-2740-9DEF-89A626463A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89-2740-9DEF-89A626463A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VERDE</c:v>
                </c:pt>
                <c:pt idx="1">
                  <c:v>AMARILLO</c:v>
                </c:pt>
                <c:pt idx="2">
                  <c:v>ROJO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 formatCode="0%">
                  <c:v>0.75</c:v>
                </c:pt>
                <c:pt idx="2" formatCode="0%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89-2740-9DEF-89A626463A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3799735975193E-3"/>
          <c:w val="0.73132465309313399"/>
          <c:h val="0.8824843003960369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1-3B89-2740-9DEF-89A626463AA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B89-2740-9DEF-89A626463AA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B89-2740-9DEF-89A626463AA3}"/>
              </c:ext>
            </c:extLst>
          </c:dPt>
          <c:dLbls>
            <c:dLbl>
              <c:idx val="0"/>
              <c:layout>
                <c:manualLayout>
                  <c:x val="-0.16472706093920741"/>
                  <c:y val="0.3444502362651598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0000"/>
                        </a:solidFill>
                      </a:rPr>
                      <a:t>20%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89-2740-9DEF-89A626463A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89-2740-9DEF-89A626463A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89-2740-9DEF-89A626463A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VERDE</c:v>
                </c:pt>
                <c:pt idx="1">
                  <c:v>AMARILLO</c:v>
                </c:pt>
                <c:pt idx="2">
                  <c:v>ROJO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0.3</c:v>
                </c:pt>
                <c:pt idx="1">
                  <c:v>0.2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89-2740-9DEF-89A626463A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3799735975193E-3"/>
          <c:w val="0.73132465309313399"/>
          <c:h val="0.8824843003960369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1-3B89-2740-9DEF-89A626463AA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B89-2740-9DEF-89A626463AA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B89-2740-9DEF-89A626463AA3}"/>
              </c:ext>
            </c:extLst>
          </c:dPt>
          <c:dLbls>
            <c:dLbl>
              <c:idx val="0"/>
              <c:layout>
                <c:manualLayout>
                  <c:x val="-1.5642267341018441E-2"/>
                  <c:y val="0.2778580064895808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0000"/>
                        </a:solidFill>
                      </a:rPr>
                      <a:t>18%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89-2740-9DEF-89A626463A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89-2740-9DEF-89A626463A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89-2740-9DEF-89A626463A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VERDE</c:v>
                </c:pt>
                <c:pt idx="1">
                  <c:v>AMARILLO</c:v>
                </c:pt>
                <c:pt idx="2">
                  <c:v>ROJO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0.4</c:v>
                </c:pt>
                <c:pt idx="1">
                  <c:v>0.4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89-2740-9DEF-89A626463A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3799735975193E-3"/>
          <c:w val="0.73132465309313399"/>
          <c:h val="0.8824843003960369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1-3B89-2740-9DEF-89A626463AA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B89-2740-9DEF-89A626463AA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B89-2740-9DEF-89A626463AA3}"/>
              </c:ext>
            </c:extLst>
          </c:dPt>
          <c:dLbls>
            <c:dLbl>
              <c:idx val="0"/>
              <c:layout>
                <c:manualLayout>
                  <c:x val="-0.23273065100153933"/>
                  <c:y val="-4.1796725599299225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0000"/>
                        </a:solidFill>
                      </a:rPr>
                      <a:t>50%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89-2740-9DEF-89A626463A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89-2740-9DEF-89A626463A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89-2740-9DEF-89A626463A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VERDE</c:v>
                </c:pt>
                <c:pt idx="1">
                  <c:v>AMARILLO</c:v>
                </c:pt>
                <c:pt idx="2">
                  <c:v>ROJO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 formatCode="0%">
                  <c:v>0.5</c:v>
                </c:pt>
                <c:pt idx="2" formatCode="0%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89-2740-9DEF-89A626463A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3799735975193E-3"/>
          <c:w val="0.73132465309313399"/>
          <c:h val="0.8824843003960369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1-3B89-2740-9DEF-89A626463AA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B89-2740-9DEF-89A626463AA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B89-2740-9DEF-89A626463AA3}"/>
              </c:ext>
            </c:extLst>
          </c:dPt>
          <c:dLbls>
            <c:dLbl>
              <c:idx val="0"/>
              <c:layout>
                <c:manualLayout>
                  <c:x val="-1.5642267341018441E-2"/>
                  <c:y val="0.2778580064895808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0000"/>
                        </a:solidFill>
                      </a:rPr>
                      <a:t>20%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89-2740-9DEF-89A626463A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89-2740-9DEF-89A626463A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89-2740-9DEF-89A626463A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VERDE</c:v>
                </c:pt>
                <c:pt idx="1">
                  <c:v>AMARILLO</c:v>
                </c:pt>
                <c:pt idx="2">
                  <c:v>ROJO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0.2</c:v>
                </c:pt>
                <c:pt idx="1">
                  <c:v>0.2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89-2740-9DEF-89A626463A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3799735975193E-3"/>
          <c:w val="0.73132465309313399"/>
          <c:h val="0.8824843003960369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1-4FA2-4144-9B22-AA6F7F2C2431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4FA2-4144-9B22-AA6F7F2C2431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4FA2-4144-9B22-AA6F7F2C2431}"/>
              </c:ext>
            </c:extLst>
          </c:dPt>
          <c:dLbls>
            <c:dLbl>
              <c:idx val="0"/>
              <c:layout>
                <c:manualLayout>
                  <c:x val="-0.23273065100153933"/>
                  <c:y val="-2.376562249392372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0000"/>
                        </a:solidFill>
                      </a:rPr>
                      <a:t>50%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A2-4144-9B22-AA6F7F2C243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A2-4144-9B22-AA6F7F2C243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A2-4144-9B22-AA6F7F2C243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VERDE</c:v>
                </c:pt>
                <c:pt idx="1">
                  <c:v>AMARILLO</c:v>
                </c:pt>
                <c:pt idx="2">
                  <c:v>ROJO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 formatCode="0%">
                  <c:v>0.5</c:v>
                </c:pt>
                <c:pt idx="2" formatCode="0%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FA2-4144-9B22-AA6F7F2C243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3799735975193E-3"/>
          <c:w val="0.73132465309313399"/>
          <c:h val="0.8824843003960369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1-3B89-2740-9DEF-89A626463AA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B89-2740-9DEF-89A626463AA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B89-2740-9DEF-89A626463AA3}"/>
              </c:ext>
            </c:extLst>
          </c:dPt>
          <c:dLbls>
            <c:dLbl>
              <c:idx val="0"/>
              <c:layout>
                <c:manualLayout>
                  <c:x val="-0.21965303752801391"/>
                  <c:y val="-9.035785226950267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0000"/>
                        </a:solidFill>
                      </a:rPr>
                      <a:t>67%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89-2740-9DEF-89A626463A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89-2740-9DEF-89A626463A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89-2740-9DEF-89A626463A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VERDE</c:v>
                </c:pt>
                <c:pt idx="1">
                  <c:v>AMARILLO</c:v>
                </c:pt>
                <c:pt idx="2">
                  <c:v>ROJO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0.67</c:v>
                </c:pt>
                <c:pt idx="1">
                  <c:v>0.24</c:v>
                </c:pt>
                <c:pt idx="2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89-2740-9DEF-89A626463A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3799735975193E-3"/>
          <c:w val="0.73132465309313399"/>
          <c:h val="0.8824843003960369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1-3B89-2740-9DEF-89A626463AA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B89-2740-9DEF-89A626463AA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B89-2740-9DEF-89A626463AA3}"/>
              </c:ext>
            </c:extLst>
          </c:dPt>
          <c:dLbls>
            <c:dLbl>
              <c:idx val="0"/>
              <c:layout>
                <c:manualLayout>
                  <c:x val="-0.24057721908565455"/>
                  <c:y val="-0.1216953721638927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0000"/>
                        </a:solidFill>
                      </a:rPr>
                      <a:t>71%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89-2740-9DEF-89A626463A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89-2740-9DEF-89A626463A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89-2740-9DEF-89A626463A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VERDE</c:v>
                </c:pt>
                <c:pt idx="1">
                  <c:v>AMARILLO</c:v>
                </c:pt>
                <c:pt idx="2">
                  <c:v>ROJO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 formatCode="0%">
                  <c:v>0.71</c:v>
                </c:pt>
                <c:pt idx="2" formatCode="0%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89-2740-9DEF-89A626463A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3799735975193E-3"/>
          <c:w val="0.73132465309313399"/>
          <c:h val="0.8824843003960369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1-3B89-2740-9DEF-89A626463AA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B89-2740-9DEF-89A626463AA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B89-2740-9DEF-89A626463AA3}"/>
              </c:ext>
            </c:extLst>
          </c:dPt>
          <c:dLbls>
            <c:dLbl>
              <c:idx val="0"/>
              <c:layout>
                <c:manualLayout>
                  <c:x val="-0.12549422051863146"/>
                  <c:y val="8.591569713644159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0000"/>
                        </a:solidFill>
                      </a:rPr>
                      <a:t>50%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89-2740-9DEF-89A626463A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89-2740-9DEF-89A626463A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89-2740-9DEF-89A626463A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VERDE</c:v>
                </c:pt>
                <c:pt idx="1">
                  <c:v>AMARILLO</c:v>
                </c:pt>
                <c:pt idx="2">
                  <c:v>ROJO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0.5</c:v>
                </c:pt>
                <c:pt idx="1">
                  <c:v>0.38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89-2740-9DEF-89A626463A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3799735975193E-3"/>
          <c:w val="0.73132465309313399"/>
          <c:h val="0.8824843003960369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1-3B89-2740-9DEF-89A626463AA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B89-2740-9DEF-89A626463AA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B89-2740-9DEF-89A626463AA3}"/>
              </c:ext>
            </c:extLst>
          </c:dPt>
          <c:dLbls>
            <c:dLbl>
              <c:idx val="0"/>
              <c:layout>
                <c:manualLayout>
                  <c:x val="-1.5642267341018441E-2"/>
                  <c:y val="0.2778580064895808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0000"/>
                        </a:solidFill>
                      </a:rPr>
                      <a:t>18%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89-2740-9DEF-89A626463A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89-2740-9DEF-89A626463A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89-2740-9DEF-89A626463A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VERDE</c:v>
                </c:pt>
                <c:pt idx="1">
                  <c:v>AMARILLO</c:v>
                </c:pt>
                <c:pt idx="2">
                  <c:v>ROJO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2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89-2740-9DEF-89A626463A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3799735975193E-3"/>
          <c:w val="0.73132465309313399"/>
          <c:h val="0.8824843003960369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1-3B89-2740-9DEF-89A626463AA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B89-2740-9DEF-89A626463AA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B89-2740-9DEF-89A626463AA3}"/>
              </c:ext>
            </c:extLst>
          </c:dPt>
          <c:dLbls>
            <c:dLbl>
              <c:idx val="0"/>
              <c:layout>
                <c:manualLayout>
                  <c:x val="-0.24842378716976968"/>
                  <c:y val="5.066098725525266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0000"/>
                        </a:solidFill>
                      </a:rPr>
                      <a:t>50%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89-2740-9DEF-89A626463A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89-2740-9DEF-89A626463A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89-2740-9DEF-89A626463A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VERDE</c:v>
                </c:pt>
                <c:pt idx="1">
                  <c:v>AMARILLO</c:v>
                </c:pt>
                <c:pt idx="2">
                  <c:v>ROJO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0.5</c:v>
                </c:pt>
                <c:pt idx="1">
                  <c:v>0.25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89-2740-9DEF-89A626463A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3799735975193E-3"/>
          <c:w val="0.73132465309313399"/>
          <c:h val="0.8824843003960369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1-3B89-2740-9DEF-89A626463AA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B89-2740-9DEF-89A626463AA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B89-2740-9DEF-89A626463AA3}"/>
              </c:ext>
            </c:extLst>
          </c:dPt>
          <c:dLbls>
            <c:dLbl>
              <c:idx val="0"/>
              <c:layout>
                <c:manualLayout>
                  <c:x val="-5.1801765621982071E-3"/>
                  <c:y val="-0.26830345576351278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0000"/>
                        </a:solidFill>
                      </a:rPr>
                      <a:t>100%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89-2740-9DEF-89A626463A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89-2740-9DEF-89A626463A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89-2740-9DEF-89A626463A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VERDE</c:v>
                </c:pt>
                <c:pt idx="1">
                  <c:v>AMARILLO</c:v>
                </c:pt>
                <c:pt idx="2">
                  <c:v>ROJO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89-2740-9DEF-89A626463A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3799735975193E-3"/>
          <c:w val="0.73132465309313399"/>
          <c:h val="0.8824843003960369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1-3B89-2740-9DEF-89A626463AA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B89-2740-9DEF-89A626463AA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B89-2740-9DEF-89A626463AA3}"/>
              </c:ext>
            </c:extLst>
          </c:dPt>
          <c:dLbls>
            <c:dLbl>
              <c:idx val="0"/>
              <c:layout>
                <c:manualLayout>
                  <c:x val="-5.1801765621982071E-3"/>
                  <c:y val="-0.23304874588232391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0000"/>
                        </a:solidFill>
                      </a:rPr>
                      <a:t>100%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89-2740-9DEF-89A626463A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89-2740-9DEF-89A626463A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89-2740-9DEF-89A626463A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VERDE</c:v>
                </c:pt>
                <c:pt idx="1">
                  <c:v>AMARILLO</c:v>
                </c:pt>
                <c:pt idx="2">
                  <c:v>ROJO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89-2740-9DEF-89A626463A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3799735975193E-3"/>
          <c:w val="0.73132465309313399"/>
          <c:h val="0.8824843003960369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1-3B89-2740-9DEF-89A626463AA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B89-2740-9DEF-89A626463AA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B89-2740-9DEF-89A626463AA3}"/>
              </c:ext>
            </c:extLst>
          </c:dPt>
          <c:dLbls>
            <c:dLbl>
              <c:idx val="0"/>
              <c:layout>
                <c:manualLayout>
                  <c:x val="-0.19611333327566827"/>
                  <c:y val="0.125087597004429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0000"/>
                        </a:solidFill>
                      </a:rPr>
                      <a:t>38%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89-2740-9DEF-89A626463A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89-2740-9DEF-89A626463A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89-2740-9DEF-89A626463A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VERDE</c:v>
                </c:pt>
                <c:pt idx="1">
                  <c:v>AMARILLO</c:v>
                </c:pt>
                <c:pt idx="2">
                  <c:v>ROJO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0.38</c:v>
                </c:pt>
                <c:pt idx="1">
                  <c:v>0.31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89-2740-9DEF-89A626463A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61493203965874"/>
          <c:y val="0.26646484399096887"/>
          <c:w val="0.27031097535106696"/>
          <c:h val="0.326051472493306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3799735975193E-3"/>
          <c:w val="0.73132465309313399"/>
          <c:h val="0.8824843003960369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1-3B89-2740-9DEF-89A626463AA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B89-2740-9DEF-89A626463AA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B89-2740-9DEF-89A626463AA3}"/>
              </c:ext>
            </c:extLst>
          </c:dPt>
          <c:dLbls>
            <c:dLbl>
              <c:idx val="0"/>
              <c:layout>
                <c:manualLayout>
                  <c:x val="-0.20657542405448853"/>
                  <c:y val="-0.12169537216389284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0000"/>
                        </a:solidFill>
                      </a:rPr>
                      <a:t>76%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89-2740-9DEF-89A626463A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89-2740-9DEF-89A626463A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89-2740-9DEF-89A626463A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VERDE</c:v>
                </c:pt>
                <c:pt idx="1">
                  <c:v>AMARILLO</c:v>
                </c:pt>
                <c:pt idx="2">
                  <c:v>ROJO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0.76</c:v>
                </c:pt>
                <c:pt idx="1">
                  <c:v>0.1</c:v>
                </c:pt>
                <c:pt idx="2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89-2740-9DEF-89A626463A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3799735975193E-3"/>
          <c:w val="0.73132465309313399"/>
          <c:h val="0.8824843003960369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1-3B89-2740-9DEF-89A626463AA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B89-2740-9DEF-89A626463AA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B89-2740-9DEF-89A626463AA3}"/>
              </c:ext>
            </c:extLst>
          </c:dPt>
          <c:dLbls>
            <c:dLbl>
              <c:idx val="0"/>
              <c:layout>
                <c:manualLayout>
                  <c:x val="-0.12549422051863138"/>
                  <c:y val="0.3444502362651597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0000"/>
                        </a:solidFill>
                      </a:rPr>
                      <a:t>17%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89-2740-9DEF-89A626463A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89-2740-9DEF-89A626463A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89-2740-9DEF-89A626463A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VERDE</c:v>
                </c:pt>
                <c:pt idx="1">
                  <c:v>AMARILLO</c:v>
                </c:pt>
                <c:pt idx="2">
                  <c:v>ROJO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0.17</c:v>
                </c:pt>
                <c:pt idx="1">
                  <c:v>0.17</c:v>
                </c:pt>
                <c:pt idx="2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89-2740-9DEF-89A626463A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3799735975193E-3"/>
          <c:w val="0.73132465309313399"/>
          <c:h val="0.8824843003960369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1-3B89-2740-9DEF-89A626463AA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B89-2740-9DEF-89A626463AA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B89-2740-9DEF-89A626463AA3}"/>
              </c:ext>
            </c:extLst>
          </c:dPt>
          <c:dLbls>
            <c:dLbl>
              <c:idx val="0"/>
              <c:layout>
                <c:manualLayout>
                  <c:x val="-1.5642267341018441E-2"/>
                  <c:y val="0.2778580064895808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0000"/>
                        </a:solidFill>
                      </a:rPr>
                      <a:t>18%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89-2740-9DEF-89A626463A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89-2740-9DEF-89A626463A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89-2740-9DEF-89A626463A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VERDE</c:v>
                </c:pt>
                <c:pt idx="1">
                  <c:v>AMARILLO</c:v>
                </c:pt>
                <c:pt idx="2">
                  <c:v>ROJO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 formatCode="0%">
                  <c:v>0.33</c:v>
                </c:pt>
                <c:pt idx="2" formatCode="0%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89-2740-9DEF-89A626463A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1A7F00"/>
            </a:solidFill>
          </c:spPr>
          <c:dPt>
            <c:idx val="0"/>
            <c:bubble3D val="0"/>
            <c:spPr>
              <a:solidFill>
                <a:srgbClr val="1A7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C0D-EB43-BE87-3CA15E23A545}"/>
              </c:ext>
            </c:extLst>
          </c:dPt>
          <c:dPt>
            <c:idx val="1"/>
            <c:bubble3D val="0"/>
            <c:spPr>
              <a:solidFill>
                <a:srgbClr val="FBFB0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C0D-EB43-BE87-3CA15E23A545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C0D-EB43-BE87-3CA15E23A545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C0D-EB43-BE87-3CA15E23A545}"/>
              </c:ext>
            </c:extLst>
          </c:dPt>
          <c:cat>
            <c:strRef>
              <c:f>Hoja1!$A$2:$A$5</c:f>
              <c:strCache>
                <c:ptCount val="4"/>
                <c:pt idx="0">
                  <c:v>VERDE</c:v>
                </c:pt>
                <c:pt idx="1">
                  <c:v>AMARILLO</c:v>
                </c:pt>
                <c:pt idx="2">
                  <c:v>ROJO</c:v>
                </c:pt>
                <c:pt idx="3">
                  <c:v>AFECTADO POR COVID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187</c:v>
                </c:pt>
                <c:pt idx="1">
                  <c:v>66</c:v>
                </c:pt>
                <c:pt idx="2">
                  <c:v>112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0D-EB43-BE87-3CA15E23A5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3799735975193E-3"/>
          <c:w val="0.73132465309313399"/>
          <c:h val="0.8824843003960369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1-10F4-A245-B1D0-8D8B1E72B5CB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10F4-A245-B1D0-8D8B1E72B5CB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10F4-A245-B1D0-8D8B1E72B5CB}"/>
              </c:ext>
            </c:extLst>
          </c:dPt>
          <c:dLbls>
            <c:dLbl>
              <c:idx val="0"/>
              <c:layout>
                <c:manualLayout>
                  <c:x val="-3.9181971593364097E-2"/>
                  <c:y val="0.23085172664799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0000"/>
                        </a:solidFill>
                      </a:rPr>
                      <a:t>69%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F4-A245-B1D0-8D8B1E72B5C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F4-A245-B1D0-8D8B1E72B5C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F4-A245-B1D0-8D8B1E72B5C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VERDE</c:v>
                </c:pt>
                <c:pt idx="1">
                  <c:v>AMARILLO</c:v>
                </c:pt>
                <c:pt idx="2">
                  <c:v>ROJO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0.69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0F4-A245-B1D0-8D8B1E72B5C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3799735975193E-3"/>
          <c:w val="0.73132465309313399"/>
          <c:h val="0.8824843003960369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1-04A3-5E48-BD7F-DEFCF407A211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04A3-5E48-BD7F-DEFCF407A211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04A3-5E48-BD7F-DEFCF407A211}"/>
              </c:ext>
            </c:extLst>
          </c:dPt>
          <c:dLbls>
            <c:dLbl>
              <c:idx val="0"/>
              <c:layout>
                <c:manualLayout>
                  <c:x val="-3.9181971593364097E-2"/>
                  <c:y val="0.23085172664799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0000"/>
                        </a:solidFill>
                      </a:rPr>
                      <a:t>100%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A3-5E48-BD7F-DEFCF407A21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A3-5E48-BD7F-DEFCF407A21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A3-5E48-BD7F-DEFCF407A21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VERDE</c:v>
                </c:pt>
                <c:pt idx="1">
                  <c:v>AMARILLO</c:v>
                </c:pt>
                <c:pt idx="2">
                  <c:v>ROJO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4A3-5E48-BD7F-DEFCF407A21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3799735975193E-3"/>
          <c:w val="0.73132465309313399"/>
          <c:h val="0.8824843003960369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1-3B89-2740-9DEF-89A626463AA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B89-2740-9DEF-89A626463AA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B89-2740-9DEF-89A626463AA3}"/>
              </c:ext>
            </c:extLst>
          </c:dPt>
          <c:dLbls>
            <c:dLbl>
              <c:idx val="0"/>
              <c:layout>
                <c:manualLayout>
                  <c:x val="-0.19872885597037335"/>
                  <c:y val="-0.1569500820450816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0000"/>
                        </a:solidFill>
                      </a:rPr>
                      <a:t>69%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89-2740-9DEF-89A626463A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89-2740-9DEF-89A626463A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89-2740-9DEF-89A626463A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VERDE</c:v>
                </c:pt>
                <c:pt idx="1">
                  <c:v>AMARILLO</c:v>
                </c:pt>
                <c:pt idx="2">
                  <c:v>ROJO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0.69</c:v>
                </c:pt>
                <c:pt idx="1">
                  <c:v>0.13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89-2740-9DEF-89A626463A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3799735975193E-3"/>
          <c:w val="0.73132465309313399"/>
          <c:h val="0.8824843003960369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1-8F5F-6248-93D9-DE2A83A0511B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8F5F-6248-93D9-DE2A83A0511B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8F5F-6248-93D9-DE2A83A0511B}"/>
              </c:ext>
            </c:extLst>
          </c:dPt>
          <c:dLbls>
            <c:dLbl>
              <c:idx val="0"/>
              <c:layout>
                <c:manualLayout>
                  <c:x val="-3.9181971593364097E-2"/>
                  <c:y val="0.23085172664799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0000"/>
                        </a:solidFill>
                      </a:rPr>
                      <a:t>100%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5F-6248-93D9-DE2A83A0511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5F-6248-93D9-DE2A83A0511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5F-6248-93D9-DE2A83A051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VERDE</c:v>
                </c:pt>
                <c:pt idx="1">
                  <c:v>AMARILLO</c:v>
                </c:pt>
                <c:pt idx="2">
                  <c:v>ROJO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F5F-6248-93D9-DE2A83A0511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3799735975193E-3"/>
          <c:w val="0.73132465309313399"/>
          <c:h val="0.8824843003960369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1-3B89-2740-9DEF-89A626463AA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B89-2740-9DEF-89A626463AA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B89-2740-9DEF-89A626463AA3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6-B322-C54A-BAF0-4BAFEBADA302}"/>
              </c:ext>
            </c:extLst>
          </c:dPt>
          <c:dLbls>
            <c:dLbl>
              <c:idx val="0"/>
              <c:layout>
                <c:manualLayout>
                  <c:x val="-9.4107948182170484E-2"/>
                  <c:y val="-0.2862173516094407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0000"/>
                        </a:solidFill>
                      </a:rPr>
                      <a:t>88%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89-2740-9DEF-89A626463A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89-2740-9DEF-89A626463A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89-2740-9DEF-89A626463AA3}"/>
                </c:ext>
              </c:extLst>
            </c:dLbl>
            <c:dLbl>
              <c:idx val="3"/>
              <c:layout>
                <c:manualLayout>
                  <c:x val="5.3204880277022984E-2"/>
                  <c:y val="7.232459008303208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322-C54A-BAF0-4BAFEBADA3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VERDE</c:v>
                </c:pt>
                <c:pt idx="1">
                  <c:v>AMARILLO</c:v>
                </c:pt>
                <c:pt idx="2">
                  <c:v>ROJO</c:v>
                </c:pt>
                <c:pt idx="3">
                  <c:v>GRIS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0.88</c:v>
                </c:pt>
                <c:pt idx="1">
                  <c:v>0</c:v>
                </c:pt>
                <c:pt idx="2">
                  <c:v>0.06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89-2740-9DEF-89A626463A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3799735975193E-3"/>
          <c:w val="0.73132465309313399"/>
          <c:h val="0.8824843003960369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1-3B89-2740-9DEF-89A626463AA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B89-2740-9DEF-89A626463AA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B89-2740-9DEF-89A626463AA3}"/>
              </c:ext>
            </c:extLst>
          </c:dPt>
          <c:dLbls>
            <c:dLbl>
              <c:idx val="0"/>
              <c:layout>
                <c:manualLayout>
                  <c:x val="-5.1801765621981594E-3"/>
                  <c:y val="0.3640361861991536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0000"/>
                        </a:solidFill>
                      </a:rPr>
                      <a:t>27%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89-2740-9DEF-89A626463A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89-2740-9DEF-89A626463A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89-2740-9DEF-89A626463A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VERDE</c:v>
                </c:pt>
                <c:pt idx="1">
                  <c:v>AMARILLO</c:v>
                </c:pt>
                <c:pt idx="2">
                  <c:v>ROJO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0.18</c:v>
                </c:pt>
                <c:pt idx="1">
                  <c:v>0.27</c:v>
                </c:pt>
                <c:pt idx="2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89-2740-9DEF-89A626463A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0.57791</cdr:x>
      <cdr:y>0.28622</cdr:y>
    </cdr:from>
    <cdr:to>
      <cdr:x>0.66186</cdr:x>
      <cdr:y>0.43013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F18722AF-504C-C24B-9849-77F135BAB8D2}"/>
            </a:ext>
          </a:extLst>
        </cdr:cNvPr>
        <cdr:cNvSpPr txBox="1"/>
      </cdr:nvSpPr>
      <cdr:spPr>
        <a:xfrm xmlns:a="http://schemas.openxmlformats.org/drawingml/2006/main">
          <a:off x="3195845" y="727455"/>
          <a:ext cx="464246" cy="365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_tradnl" sz="1600" b="1" dirty="0"/>
            <a:t>28%</a:t>
          </a:r>
        </a:p>
      </cdr:txBody>
    </cdr:sp>
  </cdr:relSizeAnchor>
  <cdr:relSizeAnchor xmlns:cdr="http://schemas.openxmlformats.org/drawingml/2006/chartDrawing">
    <cdr:from>
      <cdr:x>0.39059</cdr:x>
      <cdr:y>0.0999</cdr:y>
    </cdr:from>
    <cdr:to>
      <cdr:x>0.47454</cdr:x>
      <cdr:y>0.24381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149BC293-37D4-E14F-9D68-4AD89B8DB7E5}"/>
            </a:ext>
          </a:extLst>
        </cdr:cNvPr>
        <cdr:cNvSpPr txBox="1"/>
      </cdr:nvSpPr>
      <cdr:spPr>
        <a:xfrm xmlns:a="http://schemas.openxmlformats.org/drawingml/2006/main">
          <a:off x="2159966" y="253913"/>
          <a:ext cx="464246" cy="365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sz="1600" b="1" dirty="0"/>
            <a:t>8%</a:t>
          </a:r>
        </a:p>
      </cdr:txBody>
    </cdr:sp>
  </cdr:relSizeAnchor>
  <cdr:relSizeAnchor xmlns:cdr="http://schemas.openxmlformats.org/drawingml/2006/chartDrawing">
    <cdr:from>
      <cdr:x>0.11721</cdr:x>
      <cdr:y>0.35609</cdr:y>
    </cdr:from>
    <cdr:to>
      <cdr:x>0.20116</cdr:x>
      <cdr:y>0.5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149BC293-37D4-E14F-9D68-4AD89B8DB7E5}"/>
            </a:ext>
          </a:extLst>
        </cdr:cNvPr>
        <cdr:cNvSpPr txBox="1"/>
      </cdr:nvSpPr>
      <cdr:spPr>
        <a:xfrm xmlns:a="http://schemas.openxmlformats.org/drawingml/2006/main">
          <a:off x="648199" y="905028"/>
          <a:ext cx="464246" cy="365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sz="1600" b="1" dirty="0"/>
            <a:t>52%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0.13841</cdr:x>
      <cdr:y>0.15258</cdr:y>
    </cdr:from>
    <cdr:to>
      <cdr:x>0.25698</cdr:x>
      <cdr:y>0.28838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A5E490D2-6128-5346-96C3-37251D914929}"/>
            </a:ext>
          </a:extLst>
        </cdr:cNvPr>
        <cdr:cNvSpPr txBox="1"/>
      </cdr:nvSpPr>
      <cdr:spPr>
        <a:xfrm xmlns:a="http://schemas.openxmlformats.org/drawingml/2006/main">
          <a:off x="672068" y="494685"/>
          <a:ext cx="575733" cy="440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_tradnl" sz="1800" b="1" dirty="0"/>
            <a:t>31%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0.04313</cdr:x>
      <cdr:y>0.30223</cdr:y>
    </cdr:from>
    <cdr:to>
      <cdr:x>0.14684</cdr:x>
      <cdr:y>0.42485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B2D0C9E8-8957-064D-B345-CE3A5BB688A4}"/>
            </a:ext>
          </a:extLst>
        </cdr:cNvPr>
        <cdr:cNvSpPr txBox="1"/>
      </cdr:nvSpPr>
      <cdr:spPr>
        <a:xfrm xmlns:a="http://schemas.openxmlformats.org/drawingml/2006/main">
          <a:off x="209431" y="979864"/>
          <a:ext cx="503583" cy="3975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_tradnl" sz="1800" b="1" dirty="0"/>
            <a:t>13%</a:t>
          </a:r>
        </a:p>
      </cdr:txBody>
    </cdr:sp>
  </cdr:relSizeAnchor>
  <cdr:relSizeAnchor xmlns:cdr="http://schemas.openxmlformats.org/drawingml/2006/chartDrawing">
    <cdr:from>
      <cdr:x>0.18644</cdr:x>
      <cdr:y>0.15258</cdr:y>
    </cdr:from>
    <cdr:to>
      <cdr:x>0.29015</cdr:x>
      <cdr:y>0.27521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F473405C-0611-0C4C-A9EE-D593C8279F10}"/>
            </a:ext>
          </a:extLst>
        </cdr:cNvPr>
        <cdr:cNvSpPr txBox="1"/>
      </cdr:nvSpPr>
      <cdr:spPr>
        <a:xfrm xmlns:a="http://schemas.openxmlformats.org/drawingml/2006/main">
          <a:off x="905266" y="494685"/>
          <a:ext cx="503583" cy="3975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sz="1800" b="1" dirty="0"/>
            <a:t>19%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0.19296</cdr:x>
      <cdr:y>0.15258</cdr:y>
    </cdr:from>
    <cdr:to>
      <cdr:x>0.28363</cdr:x>
      <cdr:y>0.27793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8CDB1AD7-6ED7-A146-9200-33D0689CF370}"/>
            </a:ext>
          </a:extLst>
        </cdr:cNvPr>
        <cdr:cNvSpPr txBox="1"/>
      </cdr:nvSpPr>
      <cdr:spPr>
        <a:xfrm xmlns:a="http://schemas.openxmlformats.org/drawingml/2006/main">
          <a:off x="936925" y="494685"/>
          <a:ext cx="440266" cy="40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_tradnl" sz="1800" b="1" dirty="0"/>
            <a:t>6%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0.14538</cdr:x>
      <cdr:y>0.25182</cdr:y>
    </cdr:from>
    <cdr:to>
      <cdr:x>0.27442</cdr:x>
      <cdr:y>0.36672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314D961E-4018-8844-9D46-66AFFA0A6427}"/>
            </a:ext>
          </a:extLst>
        </cdr:cNvPr>
        <cdr:cNvSpPr txBox="1"/>
      </cdr:nvSpPr>
      <cdr:spPr>
        <a:xfrm xmlns:a="http://schemas.openxmlformats.org/drawingml/2006/main">
          <a:off x="705935" y="816419"/>
          <a:ext cx="626533" cy="3725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_tradnl" sz="1800" b="1" dirty="0"/>
            <a:t>50%</a:t>
          </a:r>
        </a:p>
      </cdr:txBody>
    </cdr:sp>
  </cdr:relSizeAnchor>
  <cdr:relSizeAnchor xmlns:cdr="http://schemas.openxmlformats.org/drawingml/2006/chartDrawing">
    <cdr:from>
      <cdr:x>0.40716</cdr:x>
      <cdr:y>0.5</cdr:y>
    </cdr:from>
    <cdr:to>
      <cdr:x>0.5362</cdr:x>
      <cdr:y>0.6149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10D959F0-4AE1-7A4B-A6B7-C2CF9827E960}"/>
            </a:ext>
          </a:extLst>
        </cdr:cNvPr>
        <cdr:cNvSpPr txBox="1"/>
      </cdr:nvSpPr>
      <cdr:spPr>
        <a:xfrm xmlns:a="http://schemas.openxmlformats.org/drawingml/2006/main">
          <a:off x="1977030" y="1621060"/>
          <a:ext cx="626533" cy="3725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sz="1800" b="1" dirty="0"/>
            <a:t>10%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F619B1-A7AF-C14F-82FC-5BA970015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764DBE-D19A-9345-8B1B-CED3575AB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8E4476-3837-4549-8685-440FA9E1C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94C2-2187-684F-9783-37762FFC1014}" type="datetimeFigureOut">
              <a:rPr lang="es-ES_tradnl" smtClean="0"/>
              <a:t>7/9/23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C97005-2A33-DA4D-AF2E-807794018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4BE3CA-BF07-A645-A663-E001555B1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D33B-FE61-2C4F-95E8-D54387878C1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72021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1A66FE-B451-F042-AB0D-D9E26D5CA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32B034-3B03-AB48-A934-4BB8EA77B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A0732A-B340-0740-9373-3DA1CA7BE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94C2-2187-684F-9783-37762FFC1014}" type="datetimeFigureOut">
              <a:rPr lang="es-ES_tradnl" smtClean="0"/>
              <a:t>7/9/23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F4B536-A083-6747-AE15-57FC489D7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0B85CD-78C7-7D46-BFB7-4FAA5364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D33B-FE61-2C4F-95E8-D54387878C1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1620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8287BB1-BD24-254A-BE94-048BC3C17B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C2166DA-66DC-6F49-98B6-CCB1DAF79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0C80E0-50C5-3743-9F56-0EE5A5C9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94C2-2187-684F-9783-37762FFC1014}" type="datetimeFigureOut">
              <a:rPr lang="es-ES_tradnl" smtClean="0"/>
              <a:t>7/9/23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7CC5C1-748A-2847-9B3A-54F6DB269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D38E66-CD29-9449-8756-2E24F4A56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D33B-FE61-2C4F-95E8-D54387878C1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284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4DEDE-D385-CA42-A6F9-60C6C23BE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BCED46-3E56-C743-BCF3-DA7985ED0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91E563-916F-5541-8F61-363313CE2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94C2-2187-684F-9783-37762FFC1014}" type="datetimeFigureOut">
              <a:rPr lang="es-ES_tradnl" smtClean="0"/>
              <a:t>7/9/23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3089FE-31E3-7A43-81A1-EB0B921AD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1733DC-6141-224C-96E3-B917583DE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D33B-FE61-2C4F-95E8-D54387878C1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750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2D662B-E9E3-4846-AB27-74A60EFC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521DD6-873F-7B44-BE30-6631F1C20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E4F33C-F721-864F-B1C1-4724F6532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94C2-2187-684F-9783-37762FFC1014}" type="datetimeFigureOut">
              <a:rPr lang="es-ES_tradnl" smtClean="0"/>
              <a:t>7/9/23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344B42-6D3A-4947-BF07-C4B7EA6D5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3D98D3-4E82-3E44-95D5-ACB36A367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D33B-FE61-2C4F-95E8-D54387878C1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3023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ACFB3-0516-6949-A754-637FCBDA5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ADAE40-12F2-F64F-92F4-A8BD36284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148981-D993-E343-94F9-A89FB26F3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36FE98-EA8E-D849-B909-F3A516972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94C2-2187-684F-9783-37762FFC1014}" type="datetimeFigureOut">
              <a:rPr lang="es-ES_tradnl" smtClean="0"/>
              <a:t>7/9/23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2740F4-8CFF-D942-96A4-C4FE6891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78C8C8-ED7A-2447-AA0E-C57463FDA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D33B-FE61-2C4F-95E8-D54387878C1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45093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F7EC20-201C-EF43-8704-74D5ACD20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6FC34B-7EBB-6F4C-9AD0-8982120CF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F8206A-88D7-FD43-B568-CFE5E5A20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66813C8-0CCA-F341-B86C-6EB8C6C1EF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B2716F0-65AE-9F40-9143-22BAC8FCE2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43426FA-4376-2242-B3E6-0639BFB66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94C2-2187-684F-9783-37762FFC1014}" type="datetimeFigureOut">
              <a:rPr lang="es-ES_tradnl" smtClean="0"/>
              <a:t>7/9/23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C2BE27-978C-AE48-94F3-8DD5AB425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F990F78-D924-E045-B19C-97529C30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D33B-FE61-2C4F-95E8-D54387878C1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1705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8FEAD1-8E30-9145-B439-A753AF5A9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1B4954-AB1E-9840-BFF8-0A8DBA4B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94C2-2187-684F-9783-37762FFC1014}" type="datetimeFigureOut">
              <a:rPr lang="es-ES_tradnl" smtClean="0"/>
              <a:t>7/9/23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4E53A23-C225-7740-BF96-B191ADA74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BAADF01-2C0D-1045-8706-88D34473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D33B-FE61-2C4F-95E8-D54387878C1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6051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B1B0AD-C49E-9E4B-B0D8-07986486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94C2-2187-684F-9783-37762FFC1014}" type="datetimeFigureOut">
              <a:rPr lang="es-ES_tradnl" smtClean="0"/>
              <a:t>7/9/23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D9E2D8B-EE6B-C643-99E5-D89A8F4CB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9D1D83-D765-8C4E-B046-A0BEF4E92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D33B-FE61-2C4F-95E8-D54387878C1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0628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260AC8-9237-B94E-9837-8A9603165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300190-4A9D-DD4E-975D-2991336AF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BF3917-D831-D740-87D5-1F4357F8A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D2072B-226E-0344-8F13-F9C6278F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94C2-2187-684F-9783-37762FFC1014}" type="datetimeFigureOut">
              <a:rPr lang="es-ES_tradnl" smtClean="0"/>
              <a:t>7/9/23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14F865-2A08-724E-91C3-8B393C53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48BEC0-34D8-2943-92A6-2DD0563D2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D33B-FE61-2C4F-95E8-D54387878C1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906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F554AB-7416-A240-8B1F-FEF6F137D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BB2EAEB-F7C3-E14F-8C6A-E5B73D8C99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47ABB33-D45B-DD4E-834A-C5CDFC27E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0CAD6D-376A-B243-8A1C-C0755C9DC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94C2-2187-684F-9783-37762FFC1014}" type="datetimeFigureOut">
              <a:rPr lang="es-ES_tradnl" smtClean="0"/>
              <a:t>7/9/23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AB07F8-3B6C-FE43-877B-23538BEB9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1703A1-970C-D14C-8DB9-931A712D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D33B-FE61-2C4F-95E8-D54387878C1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5906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1B95D15-3AA3-6D49-9A1F-AC201AF02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42351C-A6E5-284F-80FF-1C021FA1A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9024C2-BD1A-5E4F-8C0E-9DBB78BF0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194C2-2187-684F-9783-37762FFC1014}" type="datetimeFigureOut">
              <a:rPr lang="es-ES_tradnl" smtClean="0"/>
              <a:t>7/9/23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044BB-EC8F-0641-B00D-7AA78FF3C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22896B-85E8-A44E-A686-71F9F60A1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0D33B-FE61-2C4F-95E8-D54387878C1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5980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tile tx="0" ty="0" sx="55000" sy="55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950467" y="1779804"/>
            <a:ext cx="858356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A993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EVALUACIONES 2022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950467" y="5534561"/>
            <a:ext cx="820149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802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de Desempeño del PMD 2021-2024 </a:t>
            </a:r>
          </a:p>
          <a:p>
            <a:pPr algn="ctr"/>
            <a:r>
              <a:rPr lang="es-ES" sz="2000" b="1" dirty="0">
                <a:solidFill>
                  <a:srgbClr val="D93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Matrices de Indicadores para Resultados (</a:t>
            </a:r>
            <a:r>
              <a:rPr lang="es-ES" sz="2000" b="1" dirty="0" err="1">
                <a:solidFill>
                  <a:srgbClr val="D93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MIR´s</a:t>
            </a:r>
            <a:r>
              <a:rPr lang="es-ES" sz="2000" b="1" dirty="0">
                <a:solidFill>
                  <a:srgbClr val="D93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de los Programas Presupuestarios del Ejercicio Fiscal 2022 </a:t>
            </a:r>
          </a:p>
          <a:p>
            <a:pPr algn="ctr"/>
            <a:r>
              <a:rPr lang="es-ES" sz="2000" b="1" dirty="0">
                <a:solidFill>
                  <a:srgbClr val="1D6E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Evaluación del Desempeño (SED)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1D1F7E-5001-6948-90D5-19A3956F492F}"/>
              </a:ext>
            </a:extLst>
          </p:cNvPr>
          <p:cNvSpPr txBox="1"/>
          <p:nvPr/>
        </p:nvSpPr>
        <p:spPr>
          <a:xfrm>
            <a:off x="-592667" y="-269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2772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BB606F-2F93-CF40-8E10-9939459B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829" y="16933"/>
            <a:ext cx="3240405" cy="10801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69F5CE-FA76-9044-AB5E-2886A9D15BD9}"/>
              </a:ext>
            </a:extLst>
          </p:cNvPr>
          <p:cNvSpPr/>
          <p:nvPr/>
        </p:nvSpPr>
        <p:spPr>
          <a:xfrm>
            <a:off x="5067300" y="16933"/>
            <a:ext cx="1168400" cy="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729F07-F985-1348-BE7F-9BE27D758751}"/>
              </a:ext>
            </a:extLst>
          </p:cNvPr>
          <p:cNvSpPr txBox="1"/>
          <p:nvPr/>
        </p:nvSpPr>
        <p:spPr>
          <a:xfrm>
            <a:off x="855680" y="16933"/>
            <a:ext cx="419100" cy="6841067"/>
          </a:xfrm>
          <a:prstGeom prst="rect">
            <a:avLst/>
          </a:prstGeom>
          <a:solidFill>
            <a:srgbClr val="FFFF00"/>
          </a:solidFill>
          <a:ln>
            <a:solidFill>
              <a:srgbClr val="93599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000" dirty="0">
                <a:solidFill>
                  <a:srgbClr val="9359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DE INDICADORES DEL EJE 1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45747D-A37E-F74D-BDF1-C106D3F3FB32}"/>
              </a:ext>
            </a:extLst>
          </p:cNvPr>
          <p:cNvSpPr txBox="1"/>
          <p:nvPr/>
        </p:nvSpPr>
        <p:spPr>
          <a:xfrm>
            <a:off x="1274780" y="16932"/>
            <a:ext cx="419100" cy="6841067"/>
          </a:xfrm>
          <a:prstGeom prst="rect">
            <a:avLst/>
          </a:prstGeom>
          <a:solidFill>
            <a:srgbClr val="FFFF00"/>
          </a:solidFill>
          <a:ln>
            <a:solidFill>
              <a:srgbClr val="93599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200" dirty="0">
                <a:solidFill>
                  <a:srgbClr val="9359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las Personas y el Bienestar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2A3CFF1-5080-2C4A-AB68-CD0FA9263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90928"/>
              </p:ext>
            </p:extLst>
          </p:nvPr>
        </p:nvGraphicFramePr>
        <p:xfrm>
          <a:off x="2223532" y="13986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29. Programa</a:t>
                      </a:r>
                      <a:r>
                        <a:rPr lang="es-ES" sz="1600" baseline="0" dirty="0">
                          <a:latin typeface="Century Gothic"/>
                          <a:cs typeface="Century Gothic"/>
                        </a:rPr>
                        <a:t> de las Bibliotecas Municipales y </a:t>
                      </a:r>
                      <a:r>
                        <a:rPr lang="es-ES" sz="1600" baseline="0" dirty="0" err="1">
                          <a:latin typeface="Century Gothic"/>
                          <a:cs typeface="Century Gothic"/>
                        </a:rPr>
                        <a:t>CCA’s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874A8951-8F3B-2549-A654-396B7E2ED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6280066"/>
              </p:ext>
            </p:extLst>
          </p:nvPr>
        </p:nvGraphicFramePr>
        <p:xfrm>
          <a:off x="2223532" y="2942780"/>
          <a:ext cx="4855626" cy="324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77796DE5-78F3-1C44-952E-2BD5E84EC3F0}"/>
              </a:ext>
            </a:extLst>
          </p:cNvPr>
          <p:cNvSpPr txBox="1"/>
          <p:nvPr/>
        </p:nvSpPr>
        <p:spPr>
          <a:xfrm>
            <a:off x="7754234" y="3437465"/>
            <a:ext cx="266303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/>
              <a:t>Se tienen pendientes en avances en los </a:t>
            </a:r>
          </a:p>
          <a:p>
            <a:r>
              <a:rPr lang="es-ES_tradnl" sz="1200" dirty="0"/>
              <a:t>programas que implican una estaciona-</a:t>
            </a:r>
          </a:p>
          <a:p>
            <a:r>
              <a:rPr lang="es-ES_tradnl" sz="1200" dirty="0" err="1"/>
              <a:t>lidad</a:t>
            </a:r>
            <a:r>
              <a:rPr lang="es-ES_tradnl" sz="1200" dirty="0"/>
              <a:t> (Mis Vacaciones en mi Biblioteca, </a:t>
            </a:r>
          </a:p>
          <a:p>
            <a:r>
              <a:rPr lang="es-ES_tradnl" sz="1200" dirty="0"/>
              <a:t>que se realizará en temporada </a:t>
            </a:r>
            <a:r>
              <a:rPr lang="es-ES_tradnl" sz="1200" dirty="0" err="1"/>
              <a:t>vacacio</a:t>
            </a:r>
            <a:r>
              <a:rPr lang="es-ES_tradnl" sz="1200" dirty="0"/>
              <a:t>-</a:t>
            </a:r>
          </a:p>
          <a:p>
            <a:r>
              <a:rPr lang="es-ES_tradnl" sz="1200" dirty="0" err="1"/>
              <a:t>nal</a:t>
            </a:r>
            <a:r>
              <a:rPr lang="es-ES_tradnl" sz="1200" dirty="0"/>
              <a:t>), así como el establecimiento de un</a:t>
            </a:r>
          </a:p>
          <a:p>
            <a:r>
              <a:rPr lang="es-ES_tradnl" sz="1200" dirty="0"/>
              <a:t>nuevo Centro de Desarrollo </a:t>
            </a:r>
            <a:r>
              <a:rPr lang="es-ES_tradnl" sz="1200" dirty="0" err="1"/>
              <a:t>Comunita</a:t>
            </a:r>
            <a:r>
              <a:rPr lang="es-ES_tradnl" sz="1200" dirty="0"/>
              <a:t>-</a:t>
            </a:r>
          </a:p>
          <a:p>
            <a:r>
              <a:rPr lang="es-ES_tradnl" sz="1200" dirty="0"/>
              <a:t>rio y la compra de equipo de impresión.</a:t>
            </a:r>
          </a:p>
        </p:txBody>
      </p:sp>
    </p:spTree>
    <p:extLst>
      <p:ext uri="{BB962C8B-B14F-4D97-AF65-F5344CB8AC3E}">
        <p14:creationId xmlns:p14="http://schemas.microsoft.com/office/powerpoint/2010/main" val="3370660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BB606F-2F93-CF40-8E10-9939459B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829" y="16933"/>
            <a:ext cx="3240405" cy="10801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69F5CE-FA76-9044-AB5E-2886A9D15BD9}"/>
              </a:ext>
            </a:extLst>
          </p:cNvPr>
          <p:cNvSpPr/>
          <p:nvPr/>
        </p:nvSpPr>
        <p:spPr>
          <a:xfrm>
            <a:off x="5067300" y="16933"/>
            <a:ext cx="1168400" cy="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729F07-F985-1348-BE7F-9BE27D758751}"/>
              </a:ext>
            </a:extLst>
          </p:cNvPr>
          <p:cNvSpPr txBox="1"/>
          <p:nvPr/>
        </p:nvSpPr>
        <p:spPr>
          <a:xfrm>
            <a:off x="855680" y="16933"/>
            <a:ext cx="419100" cy="6841067"/>
          </a:xfrm>
          <a:prstGeom prst="rect">
            <a:avLst/>
          </a:prstGeom>
          <a:solidFill>
            <a:srgbClr val="FFFF00"/>
          </a:solidFill>
          <a:ln>
            <a:solidFill>
              <a:srgbClr val="93599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000" dirty="0">
                <a:solidFill>
                  <a:srgbClr val="9359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DE INDICADORES DEL EJE 1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45747D-A37E-F74D-BDF1-C106D3F3FB32}"/>
              </a:ext>
            </a:extLst>
          </p:cNvPr>
          <p:cNvSpPr txBox="1"/>
          <p:nvPr/>
        </p:nvSpPr>
        <p:spPr>
          <a:xfrm>
            <a:off x="1274780" y="16932"/>
            <a:ext cx="419100" cy="6841067"/>
          </a:xfrm>
          <a:prstGeom prst="rect">
            <a:avLst/>
          </a:prstGeom>
          <a:solidFill>
            <a:srgbClr val="FFFF00"/>
          </a:solidFill>
          <a:ln>
            <a:solidFill>
              <a:srgbClr val="93599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200" dirty="0">
                <a:solidFill>
                  <a:srgbClr val="9359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las Personas y el Bienestar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2A3CFF1-5080-2C4A-AB68-CD0FA9263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247432"/>
              </p:ext>
            </p:extLst>
          </p:nvPr>
        </p:nvGraphicFramePr>
        <p:xfrm>
          <a:off x="2223532" y="13986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32. Programa</a:t>
                      </a:r>
                      <a:r>
                        <a:rPr lang="es-ES" sz="1600" baseline="0" dirty="0">
                          <a:latin typeface="Century Gothic"/>
                          <a:cs typeface="Century Gothic"/>
                        </a:rPr>
                        <a:t> de Atención a Personas con Discapacidad (DIF)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83F4B71D-6A1D-AA42-958E-5A96F5A4A1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3515866"/>
              </p:ext>
            </p:extLst>
          </p:nvPr>
        </p:nvGraphicFramePr>
        <p:xfrm>
          <a:off x="2223532" y="2942780"/>
          <a:ext cx="4855626" cy="324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0536C50F-B725-9F45-A64B-4EA1E4D11308}"/>
              </a:ext>
            </a:extLst>
          </p:cNvPr>
          <p:cNvSpPr txBox="1"/>
          <p:nvPr/>
        </p:nvSpPr>
        <p:spPr>
          <a:xfrm>
            <a:off x="7079158" y="4760560"/>
            <a:ext cx="1693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No entregaron reporte</a:t>
            </a:r>
          </a:p>
        </p:txBody>
      </p:sp>
    </p:spTree>
    <p:extLst>
      <p:ext uri="{BB962C8B-B14F-4D97-AF65-F5344CB8AC3E}">
        <p14:creationId xmlns:p14="http://schemas.microsoft.com/office/powerpoint/2010/main" val="838750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BB606F-2F93-CF40-8E10-9939459B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829" y="16933"/>
            <a:ext cx="3240405" cy="10801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69F5CE-FA76-9044-AB5E-2886A9D15BD9}"/>
              </a:ext>
            </a:extLst>
          </p:cNvPr>
          <p:cNvSpPr/>
          <p:nvPr/>
        </p:nvSpPr>
        <p:spPr>
          <a:xfrm>
            <a:off x="5067300" y="16933"/>
            <a:ext cx="1168400" cy="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729F07-F985-1348-BE7F-9BE27D758751}"/>
              </a:ext>
            </a:extLst>
          </p:cNvPr>
          <p:cNvSpPr txBox="1"/>
          <p:nvPr/>
        </p:nvSpPr>
        <p:spPr>
          <a:xfrm>
            <a:off x="855680" y="16933"/>
            <a:ext cx="419100" cy="6841067"/>
          </a:xfrm>
          <a:prstGeom prst="rect">
            <a:avLst/>
          </a:prstGeom>
          <a:solidFill>
            <a:srgbClr val="FFFF00"/>
          </a:solidFill>
          <a:ln>
            <a:solidFill>
              <a:srgbClr val="93599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000" dirty="0">
                <a:solidFill>
                  <a:srgbClr val="9359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DE INDICADORES DEL EJE 1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45747D-A37E-F74D-BDF1-C106D3F3FB32}"/>
              </a:ext>
            </a:extLst>
          </p:cNvPr>
          <p:cNvSpPr txBox="1"/>
          <p:nvPr/>
        </p:nvSpPr>
        <p:spPr>
          <a:xfrm>
            <a:off x="1274780" y="16932"/>
            <a:ext cx="419100" cy="6841067"/>
          </a:xfrm>
          <a:prstGeom prst="rect">
            <a:avLst/>
          </a:prstGeom>
          <a:solidFill>
            <a:srgbClr val="FFFF00"/>
          </a:solidFill>
          <a:ln>
            <a:solidFill>
              <a:srgbClr val="93599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200" dirty="0">
                <a:solidFill>
                  <a:srgbClr val="9359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las Personas y el Bienestar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2A3CFF1-5080-2C4A-AB68-CD0FA9263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11814"/>
              </p:ext>
            </p:extLst>
          </p:nvPr>
        </p:nvGraphicFramePr>
        <p:xfrm>
          <a:off x="2223532" y="13986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33. Programa</a:t>
                      </a:r>
                      <a:r>
                        <a:rPr lang="es-ES" sz="1600" baseline="0" dirty="0">
                          <a:latin typeface="Century Gothic"/>
                          <a:cs typeface="Century Gothic"/>
                        </a:rPr>
                        <a:t> Municipal de Salud y Bienestar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88%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874A8951-8F3B-2549-A654-396B7E2ED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6230364"/>
              </p:ext>
            </p:extLst>
          </p:nvPr>
        </p:nvGraphicFramePr>
        <p:xfrm>
          <a:off x="2223532" y="2942780"/>
          <a:ext cx="4855626" cy="324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52419A24-CE04-3246-9D2A-732076748C0F}"/>
              </a:ext>
            </a:extLst>
          </p:cNvPr>
          <p:cNvSpPr txBox="1"/>
          <p:nvPr/>
        </p:nvSpPr>
        <p:spPr>
          <a:xfrm>
            <a:off x="7608810" y="3548177"/>
            <a:ext cx="29879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/>
              <a:t>Referente a los componentes que se mues-</a:t>
            </a:r>
          </a:p>
          <a:p>
            <a:r>
              <a:rPr lang="es-ES_tradnl" sz="1200" dirty="0" err="1"/>
              <a:t>tran</a:t>
            </a:r>
            <a:r>
              <a:rPr lang="es-ES_tradnl" sz="1200" dirty="0"/>
              <a:t> en rezago (rojo), la Dirección señala que</a:t>
            </a:r>
          </a:p>
          <a:p>
            <a:r>
              <a:rPr lang="es-ES_tradnl" sz="1200" dirty="0"/>
              <a:t>solicita sean </a:t>
            </a:r>
            <a:r>
              <a:rPr lang="es-ES_tradnl" sz="1200" dirty="0" err="1"/>
              <a:t>reasiignados</a:t>
            </a:r>
            <a:r>
              <a:rPr lang="es-ES_tradnl" sz="1200" dirty="0"/>
              <a:t>  pues duplican </a:t>
            </a:r>
            <a:r>
              <a:rPr lang="es-ES_tradnl" sz="1200" dirty="0" err="1"/>
              <a:t>fun</a:t>
            </a:r>
            <a:r>
              <a:rPr lang="es-ES_tradnl" sz="1200" dirty="0"/>
              <a:t>-</a:t>
            </a:r>
          </a:p>
          <a:p>
            <a:r>
              <a:rPr lang="es-ES_tradnl" sz="1200" dirty="0" err="1"/>
              <a:t>ciones</a:t>
            </a:r>
            <a:r>
              <a:rPr lang="es-ES_tradnl" sz="1200" dirty="0"/>
              <a:t> con otras áreas (entrega  de  medica-</a:t>
            </a:r>
          </a:p>
          <a:p>
            <a:r>
              <a:rPr lang="es-ES_tradnl" sz="1200" dirty="0" err="1"/>
              <a:t>mento</a:t>
            </a:r>
            <a:r>
              <a:rPr lang="es-ES_tradnl" sz="1200" dirty="0"/>
              <a:t>, realizado por Presidencia</a:t>
            </a:r>
          </a:p>
        </p:txBody>
      </p:sp>
    </p:spTree>
    <p:extLst>
      <p:ext uri="{BB962C8B-B14F-4D97-AF65-F5344CB8AC3E}">
        <p14:creationId xmlns:p14="http://schemas.microsoft.com/office/powerpoint/2010/main" val="2413995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BB606F-2F93-CF40-8E10-9939459B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829" y="16933"/>
            <a:ext cx="3240405" cy="10801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69F5CE-FA76-9044-AB5E-2886A9D15BD9}"/>
              </a:ext>
            </a:extLst>
          </p:cNvPr>
          <p:cNvSpPr/>
          <p:nvPr/>
        </p:nvSpPr>
        <p:spPr>
          <a:xfrm>
            <a:off x="5067300" y="16933"/>
            <a:ext cx="1168400" cy="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729F07-F985-1348-BE7F-9BE27D758751}"/>
              </a:ext>
            </a:extLst>
          </p:cNvPr>
          <p:cNvSpPr txBox="1"/>
          <p:nvPr/>
        </p:nvSpPr>
        <p:spPr>
          <a:xfrm>
            <a:off x="855680" y="16933"/>
            <a:ext cx="419100" cy="6841067"/>
          </a:xfrm>
          <a:prstGeom prst="rect">
            <a:avLst/>
          </a:prstGeom>
          <a:solidFill>
            <a:srgbClr val="FFFF00"/>
          </a:solidFill>
          <a:ln>
            <a:solidFill>
              <a:srgbClr val="93599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000" dirty="0">
                <a:solidFill>
                  <a:srgbClr val="9359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DE INDICADORES DEL EJE 1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45747D-A37E-F74D-BDF1-C106D3F3FB32}"/>
              </a:ext>
            </a:extLst>
          </p:cNvPr>
          <p:cNvSpPr txBox="1"/>
          <p:nvPr/>
        </p:nvSpPr>
        <p:spPr>
          <a:xfrm>
            <a:off x="1274780" y="16932"/>
            <a:ext cx="419100" cy="6841067"/>
          </a:xfrm>
          <a:prstGeom prst="rect">
            <a:avLst/>
          </a:prstGeom>
          <a:solidFill>
            <a:srgbClr val="FFFF00"/>
          </a:solidFill>
          <a:ln>
            <a:solidFill>
              <a:srgbClr val="93599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200" dirty="0">
                <a:solidFill>
                  <a:srgbClr val="9359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las Personas y el Bienestar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2A3CFF1-5080-2C4A-AB68-CD0FA9263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266557"/>
              </p:ext>
            </p:extLst>
          </p:nvPr>
        </p:nvGraphicFramePr>
        <p:xfrm>
          <a:off x="2223532" y="13986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36. Programa</a:t>
                      </a:r>
                      <a:r>
                        <a:rPr lang="es-ES" sz="1600" baseline="0" dirty="0">
                          <a:latin typeface="Century Gothic"/>
                          <a:cs typeface="Century Gothic"/>
                        </a:rPr>
                        <a:t> de Desarrollo Social; Fondo de Infraestructura Social Municipal (FISM)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55%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874A8951-8F3B-2549-A654-396B7E2ED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9424743"/>
              </p:ext>
            </p:extLst>
          </p:nvPr>
        </p:nvGraphicFramePr>
        <p:xfrm>
          <a:off x="2223532" y="2942780"/>
          <a:ext cx="4855626" cy="324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0932256C-2595-2143-A72E-3A3D21802FB2}"/>
              </a:ext>
            </a:extLst>
          </p:cNvPr>
          <p:cNvSpPr txBox="1"/>
          <p:nvPr/>
        </p:nvSpPr>
        <p:spPr>
          <a:xfrm>
            <a:off x="2669583" y="3959197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55%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6A018F9-7AE8-7A41-8516-C939E93E35B5}"/>
              </a:ext>
            </a:extLst>
          </p:cNvPr>
          <p:cNvSpPr txBox="1"/>
          <p:nvPr/>
        </p:nvSpPr>
        <p:spPr>
          <a:xfrm>
            <a:off x="4221922" y="350519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18%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CB23408-99E4-BD41-A118-3D5E4549CEE6}"/>
              </a:ext>
            </a:extLst>
          </p:cNvPr>
          <p:cNvSpPr txBox="1"/>
          <p:nvPr/>
        </p:nvSpPr>
        <p:spPr>
          <a:xfrm>
            <a:off x="7223450" y="2942780"/>
            <a:ext cx="3308278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/>
              <a:t>Presentan rezago en lo referente a </a:t>
            </a:r>
          </a:p>
          <a:p>
            <a:r>
              <a:rPr lang="es-ES_tradnl" sz="1600" dirty="0"/>
              <a:t>las cifras oficiales  del  periodo,  de </a:t>
            </a:r>
          </a:p>
          <a:p>
            <a:r>
              <a:rPr lang="es-ES_tradnl" sz="1600" dirty="0"/>
              <a:t>INEGI y CONEVAL, (que  aun  no  se </a:t>
            </a:r>
          </a:p>
          <a:p>
            <a:r>
              <a:rPr lang="es-ES_tradnl" sz="1600" dirty="0"/>
              <a:t>presentan), para realizar  la </a:t>
            </a:r>
          </a:p>
          <a:p>
            <a:r>
              <a:rPr lang="es-ES_tradnl" sz="1600" dirty="0"/>
              <a:t>valoración de los mismos, y definir</a:t>
            </a:r>
          </a:p>
          <a:p>
            <a:r>
              <a:rPr lang="es-ES_tradnl" sz="1600" dirty="0"/>
              <a:t>los avances. Asimismo, en los </a:t>
            </a:r>
            <a:r>
              <a:rPr lang="es-ES_tradnl" sz="1600" dirty="0" err="1"/>
              <a:t>progra</a:t>
            </a:r>
            <a:r>
              <a:rPr lang="es-ES_tradnl" sz="1600" dirty="0"/>
              <a:t>-</a:t>
            </a:r>
          </a:p>
          <a:p>
            <a:r>
              <a:rPr lang="es-ES_tradnl" sz="1600" dirty="0"/>
              <a:t>mas de obras de agua potable, toda</a:t>
            </a:r>
          </a:p>
          <a:p>
            <a:r>
              <a:rPr lang="es-ES_tradnl" sz="1600" dirty="0"/>
              <a:t>vez que el programa de obras plantea</a:t>
            </a:r>
          </a:p>
          <a:p>
            <a:r>
              <a:rPr lang="es-ES_tradnl" sz="1600" dirty="0"/>
              <a:t>iniciar con estas, en el 2º trimestre.</a:t>
            </a:r>
          </a:p>
          <a:p>
            <a:endParaRPr lang="es-ES_tradnl" sz="1600" dirty="0"/>
          </a:p>
          <a:p>
            <a:r>
              <a:rPr lang="es-ES_tradnl" sz="1600" dirty="0" err="1"/>
              <a:t>Tambén</a:t>
            </a:r>
            <a:r>
              <a:rPr lang="es-ES_tradnl" sz="1600" dirty="0"/>
              <a:t> están pendientes los </a:t>
            </a:r>
            <a:r>
              <a:rPr lang="es-ES_tradnl" sz="1600" dirty="0" err="1"/>
              <a:t>progra</a:t>
            </a:r>
            <a:r>
              <a:rPr lang="es-ES_tradnl" sz="1600" dirty="0"/>
              <a:t>-</a:t>
            </a:r>
          </a:p>
          <a:p>
            <a:r>
              <a:rPr lang="es-ES_tradnl" sz="1600" dirty="0"/>
              <a:t>mas relativos a mejora  de  vivienda,</a:t>
            </a:r>
          </a:p>
          <a:p>
            <a:r>
              <a:rPr lang="es-ES_tradnl" sz="1600" dirty="0"/>
              <a:t>Toda vez que recién se </a:t>
            </a:r>
            <a:r>
              <a:rPr lang="es-ES_tradnl" sz="1600" dirty="0" err="1"/>
              <a:t>aperturaron</a:t>
            </a:r>
            <a:r>
              <a:rPr lang="es-ES_tradnl" sz="1600" dirty="0"/>
              <a:t>;</a:t>
            </a:r>
          </a:p>
          <a:p>
            <a:r>
              <a:rPr lang="es-ES_tradnl" sz="1600" dirty="0"/>
              <a:t>se ha iniciado, sin embargo, la </a:t>
            </a:r>
            <a:r>
              <a:rPr lang="es-ES_tradnl" sz="1600" dirty="0" err="1"/>
              <a:t>recep</a:t>
            </a:r>
            <a:r>
              <a:rPr lang="es-ES_tradnl" sz="1600" dirty="0"/>
              <a:t>-</a:t>
            </a:r>
          </a:p>
          <a:p>
            <a:r>
              <a:rPr lang="es-ES_tradnl" sz="1600" dirty="0" err="1"/>
              <a:t>ción</a:t>
            </a:r>
            <a:r>
              <a:rPr lang="es-ES_tradnl" sz="1600" dirty="0"/>
              <a:t> de documentación. </a:t>
            </a:r>
          </a:p>
          <a:p>
            <a:r>
              <a:rPr lang="es-ES_tradnl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1885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BB606F-2F93-CF40-8E10-9939459B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829" y="16933"/>
            <a:ext cx="3240405" cy="10801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69F5CE-FA76-9044-AB5E-2886A9D15BD9}"/>
              </a:ext>
            </a:extLst>
          </p:cNvPr>
          <p:cNvSpPr/>
          <p:nvPr/>
        </p:nvSpPr>
        <p:spPr>
          <a:xfrm>
            <a:off x="5067300" y="16933"/>
            <a:ext cx="1168400" cy="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729F07-F985-1348-BE7F-9BE27D758751}"/>
              </a:ext>
            </a:extLst>
          </p:cNvPr>
          <p:cNvSpPr txBox="1"/>
          <p:nvPr/>
        </p:nvSpPr>
        <p:spPr>
          <a:xfrm>
            <a:off x="855680" y="16933"/>
            <a:ext cx="419100" cy="6841067"/>
          </a:xfrm>
          <a:prstGeom prst="rect">
            <a:avLst/>
          </a:prstGeom>
          <a:solidFill>
            <a:srgbClr val="FFFF00"/>
          </a:solidFill>
          <a:ln>
            <a:solidFill>
              <a:srgbClr val="93599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000" dirty="0">
                <a:solidFill>
                  <a:srgbClr val="9359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DE INDICADORES DEL EJE 1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45747D-A37E-F74D-BDF1-C106D3F3FB32}"/>
              </a:ext>
            </a:extLst>
          </p:cNvPr>
          <p:cNvSpPr txBox="1"/>
          <p:nvPr/>
        </p:nvSpPr>
        <p:spPr>
          <a:xfrm>
            <a:off x="1274780" y="16932"/>
            <a:ext cx="419100" cy="6841067"/>
          </a:xfrm>
          <a:prstGeom prst="rect">
            <a:avLst/>
          </a:prstGeom>
          <a:solidFill>
            <a:srgbClr val="FFFF00"/>
          </a:solidFill>
          <a:ln>
            <a:solidFill>
              <a:srgbClr val="93599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200" dirty="0">
                <a:solidFill>
                  <a:srgbClr val="9359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las Personas y el Bienestar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2A3CFF1-5080-2C4A-AB68-CD0FA9263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901264"/>
              </p:ext>
            </p:extLst>
          </p:nvPr>
        </p:nvGraphicFramePr>
        <p:xfrm>
          <a:off x="2223532" y="13986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37. Programa</a:t>
                      </a:r>
                      <a:r>
                        <a:rPr lang="es-ES" sz="1600" baseline="0" dirty="0">
                          <a:latin typeface="Century Gothic"/>
                          <a:cs typeface="Century Gothic"/>
                        </a:rPr>
                        <a:t> de Desarrollo Social; Fondo de Fortalecimiento de los Municipios (FORTAMUN)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874A8951-8F3B-2549-A654-396B7E2ED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5865287"/>
              </p:ext>
            </p:extLst>
          </p:nvPr>
        </p:nvGraphicFramePr>
        <p:xfrm>
          <a:off x="2223532" y="2942780"/>
          <a:ext cx="4855626" cy="324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F823B193-4C07-894A-8199-90C448F63BC9}"/>
              </a:ext>
            </a:extLst>
          </p:cNvPr>
          <p:cNvSpPr txBox="1"/>
          <p:nvPr/>
        </p:nvSpPr>
        <p:spPr>
          <a:xfrm>
            <a:off x="4513829" y="3437465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25%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3961927-A923-6645-9014-59D2D1E96F82}"/>
              </a:ext>
            </a:extLst>
          </p:cNvPr>
          <p:cNvSpPr txBox="1"/>
          <p:nvPr/>
        </p:nvSpPr>
        <p:spPr>
          <a:xfrm>
            <a:off x="2793570" y="406399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63%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F032EB6-93ED-3348-8200-BA7880200817}"/>
              </a:ext>
            </a:extLst>
          </p:cNvPr>
          <p:cNvSpPr txBox="1"/>
          <p:nvPr/>
        </p:nvSpPr>
        <p:spPr>
          <a:xfrm>
            <a:off x="7115926" y="3156057"/>
            <a:ext cx="362503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/>
              <a:t>Pendientes los programas relativos a </a:t>
            </a:r>
          </a:p>
          <a:p>
            <a:r>
              <a:rPr lang="es-ES_tradnl" sz="1600" dirty="0"/>
              <a:t>mejora  de  vivienda, toda vez que recién </a:t>
            </a:r>
          </a:p>
          <a:p>
            <a:r>
              <a:rPr lang="es-ES_tradnl" sz="1600" dirty="0"/>
              <a:t>se </a:t>
            </a:r>
            <a:r>
              <a:rPr lang="es-ES_tradnl" sz="1600" dirty="0" err="1"/>
              <a:t>aperturaron</a:t>
            </a:r>
            <a:r>
              <a:rPr lang="es-ES_tradnl" sz="1600" dirty="0"/>
              <a:t>; se ha iniciado, sin </a:t>
            </a:r>
            <a:r>
              <a:rPr lang="es-ES_tradnl" sz="1600" dirty="0" err="1"/>
              <a:t>embar</a:t>
            </a:r>
            <a:r>
              <a:rPr lang="es-ES_tradnl" sz="1600" dirty="0"/>
              <a:t>-</a:t>
            </a:r>
          </a:p>
          <a:p>
            <a:r>
              <a:rPr lang="es-ES_tradnl" sz="1600" dirty="0" err="1"/>
              <a:t>go</a:t>
            </a:r>
            <a:r>
              <a:rPr lang="es-ES_tradnl" sz="1600" dirty="0"/>
              <a:t>, la recepción de documentación. </a:t>
            </a:r>
          </a:p>
          <a:p>
            <a:endParaRPr lang="es-ES_tradnl" sz="1600" dirty="0"/>
          </a:p>
          <a:p>
            <a:r>
              <a:rPr lang="es-ES_tradnl" sz="1600" dirty="0"/>
              <a:t>También están pendientes las  acciones </a:t>
            </a:r>
          </a:p>
          <a:p>
            <a:r>
              <a:rPr lang="es-ES_tradnl" sz="1600" dirty="0"/>
              <a:t>de mejora en escuelas y techados </a:t>
            </a:r>
            <a:r>
              <a:rPr lang="es-ES_tradnl" sz="1600" dirty="0" err="1"/>
              <a:t>esco</a:t>
            </a:r>
            <a:r>
              <a:rPr lang="es-ES_tradnl" sz="1600" dirty="0"/>
              <a:t>-</a:t>
            </a:r>
          </a:p>
          <a:p>
            <a:r>
              <a:rPr lang="es-ES_tradnl" sz="1600" dirty="0"/>
              <a:t>lares, puesto que el programa de obra </a:t>
            </a:r>
          </a:p>
          <a:p>
            <a:r>
              <a:rPr lang="es-ES_tradnl" sz="1600" dirty="0"/>
              <a:t>Iniciará en el siguiente trimestre.</a:t>
            </a:r>
          </a:p>
          <a:p>
            <a:r>
              <a:rPr lang="es-ES_tradnl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404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BB606F-2F93-CF40-8E10-9939459B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829" y="16933"/>
            <a:ext cx="3240405" cy="10801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69F5CE-FA76-9044-AB5E-2886A9D15BD9}"/>
              </a:ext>
            </a:extLst>
          </p:cNvPr>
          <p:cNvSpPr/>
          <p:nvPr/>
        </p:nvSpPr>
        <p:spPr>
          <a:xfrm>
            <a:off x="5067300" y="16933"/>
            <a:ext cx="1168400" cy="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729F07-F985-1348-BE7F-9BE27D758751}"/>
              </a:ext>
            </a:extLst>
          </p:cNvPr>
          <p:cNvSpPr txBox="1"/>
          <p:nvPr/>
        </p:nvSpPr>
        <p:spPr>
          <a:xfrm>
            <a:off x="855680" y="16933"/>
            <a:ext cx="419100" cy="6841067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DE INDICADORES DEL EJE 2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2A3CFF1-5080-2C4A-AB68-CD0FA9263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059096"/>
              </p:ext>
            </p:extLst>
          </p:nvPr>
        </p:nvGraphicFramePr>
        <p:xfrm>
          <a:off x="2223532" y="13986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13. Programa</a:t>
                      </a:r>
                      <a:r>
                        <a:rPr lang="es-ES" sz="1600" baseline="0" dirty="0">
                          <a:latin typeface="Century Gothic"/>
                          <a:cs typeface="Century Gothic"/>
                        </a:rPr>
                        <a:t> de Prevención del Delito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55%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874A8951-8F3B-2549-A654-396B7E2ED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7719206"/>
              </p:ext>
            </p:extLst>
          </p:nvPr>
        </p:nvGraphicFramePr>
        <p:xfrm>
          <a:off x="2223532" y="2942780"/>
          <a:ext cx="4855626" cy="324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F823B193-4C07-894A-8199-90C448F63BC9}"/>
              </a:ext>
            </a:extLst>
          </p:cNvPr>
          <p:cNvSpPr txBox="1"/>
          <p:nvPr/>
        </p:nvSpPr>
        <p:spPr>
          <a:xfrm>
            <a:off x="4513829" y="3437465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27%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3961927-A923-6645-9014-59D2D1E96F82}"/>
              </a:ext>
            </a:extLst>
          </p:cNvPr>
          <p:cNvSpPr txBox="1"/>
          <p:nvPr/>
        </p:nvSpPr>
        <p:spPr>
          <a:xfrm>
            <a:off x="2793570" y="406399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55%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F032EB6-93ED-3348-8200-BA7880200817}"/>
              </a:ext>
            </a:extLst>
          </p:cNvPr>
          <p:cNvSpPr txBox="1"/>
          <p:nvPr/>
        </p:nvSpPr>
        <p:spPr>
          <a:xfrm>
            <a:off x="7115926" y="3156057"/>
            <a:ext cx="375352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/>
              <a:t>Se presenta rezago principalmente en los</a:t>
            </a:r>
          </a:p>
          <a:p>
            <a:r>
              <a:rPr lang="es-ES_tradnl" sz="1600" dirty="0"/>
              <a:t>programas de capacitación en materia de </a:t>
            </a:r>
          </a:p>
          <a:p>
            <a:r>
              <a:rPr lang="es-ES_tradnl" sz="1600" dirty="0"/>
              <a:t>derechos humanos; sin embargo, se tienen</a:t>
            </a:r>
          </a:p>
          <a:p>
            <a:r>
              <a:rPr lang="es-ES_tradnl" sz="1600" dirty="0"/>
              <a:t>Ya programadas acciones, tanto con poli-</a:t>
            </a:r>
          </a:p>
          <a:p>
            <a:r>
              <a:rPr lang="es-ES_tradnl" sz="1600" dirty="0" err="1"/>
              <a:t>cías</a:t>
            </a:r>
            <a:r>
              <a:rPr lang="es-ES_tradnl" sz="1600" dirty="0"/>
              <a:t> y funcionarios, como con ciudadanía</a:t>
            </a:r>
          </a:p>
          <a:p>
            <a:r>
              <a:rPr lang="es-ES_tradnl" sz="1600" dirty="0"/>
              <a:t>en lo general, para el 2º trimestre, con lo </a:t>
            </a:r>
          </a:p>
          <a:p>
            <a:r>
              <a:rPr lang="es-ES_tradnl" sz="1600" dirty="0"/>
              <a:t>que se nivelarán los rezagos en las metas.</a:t>
            </a:r>
          </a:p>
          <a:p>
            <a:r>
              <a:rPr lang="es-ES_tradnl" sz="1600" dirty="0"/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BE7C18B-5A82-9044-8978-F96381A7523A}"/>
              </a:ext>
            </a:extLst>
          </p:cNvPr>
          <p:cNvSpPr txBox="1"/>
          <p:nvPr/>
        </p:nvSpPr>
        <p:spPr>
          <a:xfrm>
            <a:off x="1274780" y="16932"/>
            <a:ext cx="419100" cy="6841067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Por la Paz la Seguridad y la Justicia</a:t>
            </a:r>
          </a:p>
        </p:txBody>
      </p:sp>
    </p:spTree>
    <p:extLst>
      <p:ext uri="{BB962C8B-B14F-4D97-AF65-F5344CB8AC3E}">
        <p14:creationId xmlns:p14="http://schemas.microsoft.com/office/powerpoint/2010/main" val="496402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BB606F-2F93-CF40-8E10-9939459B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829" y="16933"/>
            <a:ext cx="3240405" cy="10801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69F5CE-FA76-9044-AB5E-2886A9D15BD9}"/>
              </a:ext>
            </a:extLst>
          </p:cNvPr>
          <p:cNvSpPr/>
          <p:nvPr/>
        </p:nvSpPr>
        <p:spPr>
          <a:xfrm>
            <a:off x="5067300" y="16933"/>
            <a:ext cx="1168400" cy="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729F07-F985-1348-BE7F-9BE27D758751}"/>
              </a:ext>
            </a:extLst>
          </p:cNvPr>
          <p:cNvSpPr txBox="1"/>
          <p:nvPr/>
        </p:nvSpPr>
        <p:spPr>
          <a:xfrm>
            <a:off x="855680" y="16933"/>
            <a:ext cx="419100" cy="6841067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DE INDICADORES DEL EJE 2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2A3CFF1-5080-2C4A-AB68-CD0FA9263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367175"/>
              </p:ext>
            </p:extLst>
          </p:nvPr>
        </p:nvGraphicFramePr>
        <p:xfrm>
          <a:off x="2223532" y="13986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24. Programa</a:t>
                      </a:r>
                      <a:r>
                        <a:rPr lang="es-ES" sz="1600" baseline="0" dirty="0">
                          <a:latin typeface="Century Gothic"/>
                          <a:cs typeface="Century Gothic"/>
                        </a:rPr>
                        <a:t> de Protección Civil y Bomberos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874A8951-8F3B-2549-A654-396B7E2ED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612258"/>
              </p:ext>
            </p:extLst>
          </p:nvPr>
        </p:nvGraphicFramePr>
        <p:xfrm>
          <a:off x="2223532" y="2942780"/>
          <a:ext cx="4855626" cy="324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F823B193-4C07-894A-8199-90C448F63BC9}"/>
              </a:ext>
            </a:extLst>
          </p:cNvPr>
          <p:cNvSpPr txBox="1"/>
          <p:nvPr/>
        </p:nvSpPr>
        <p:spPr>
          <a:xfrm>
            <a:off x="2810344" y="3708399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35%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F032EB6-93ED-3348-8200-BA7880200817}"/>
              </a:ext>
            </a:extLst>
          </p:cNvPr>
          <p:cNvSpPr txBox="1"/>
          <p:nvPr/>
        </p:nvSpPr>
        <p:spPr>
          <a:xfrm>
            <a:off x="7115926" y="3156057"/>
            <a:ext cx="38432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/>
              <a:t>Se tiene rezago en los programas de capa-</a:t>
            </a:r>
          </a:p>
          <a:p>
            <a:r>
              <a:rPr lang="es-ES_tradnl" sz="1600" dirty="0"/>
              <a:t>citaciones, pues dependen de las </a:t>
            </a:r>
            <a:r>
              <a:rPr lang="es-ES_tradnl" sz="1600" dirty="0" err="1"/>
              <a:t>solicitu</a:t>
            </a:r>
            <a:r>
              <a:rPr lang="es-ES_tradnl" sz="1600" dirty="0"/>
              <a:t>-</a:t>
            </a:r>
          </a:p>
          <a:p>
            <a:r>
              <a:rPr lang="es-ES_tradnl" sz="1600" dirty="0"/>
              <a:t>des recibidas; asimismo, se está trabajan-</a:t>
            </a:r>
          </a:p>
          <a:p>
            <a:r>
              <a:rPr lang="es-ES_tradnl" sz="1600" dirty="0"/>
              <a:t>do sobre la actualización de reglamentos,</a:t>
            </a:r>
          </a:p>
          <a:p>
            <a:r>
              <a:rPr lang="es-ES_tradnl" sz="1600" dirty="0"/>
              <a:t>Mapa de Riesgos e Índice de Vulnerabilidad.</a:t>
            </a:r>
          </a:p>
          <a:p>
            <a:r>
              <a:rPr lang="es-ES_tradnl" sz="1600" dirty="0"/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30DBB3-4D5F-0C41-8276-F93C0A4E1E2B}"/>
              </a:ext>
            </a:extLst>
          </p:cNvPr>
          <p:cNvSpPr txBox="1"/>
          <p:nvPr/>
        </p:nvSpPr>
        <p:spPr>
          <a:xfrm>
            <a:off x="1274780" y="16932"/>
            <a:ext cx="419100" cy="6841067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Por la Paz la Seguridad y la Justicia</a:t>
            </a:r>
          </a:p>
        </p:txBody>
      </p:sp>
    </p:spTree>
    <p:extLst>
      <p:ext uri="{BB962C8B-B14F-4D97-AF65-F5344CB8AC3E}">
        <p14:creationId xmlns:p14="http://schemas.microsoft.com/office/powerpoint/2010/main" val="3566591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BB606F-2F93-CF40-8E10-9939459B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829" y="16933"/>
            <a:ext cx="3240405" cy="10801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69F5CE-FA76-9044-AB5E-2886A9D15BD9}"/>
              </a:ext>
            </a:extLst>
          </p:cNvPr>
          <p:cNvSpPr/>
          <p:nvPr/>
        </p:nvSpPr>
        <p:spPr>
          <a:xfrm>
            <a:off x="5067300" y="16933"/>
            <a:ext cx="1168400" cy="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729F07-F985-1348-BE7F-9BE27D758751}"/>
              </a:ext>
            </a:extLst>
          </p:cNvPr>
          <p:cNvSpPr txBox="1"/>
          <p:nvPr/>
        </p:nvSpPr>
        <p:spPr>
          <a:xfrm>
            <a:off x="855680" y="16933"/>
            <a:ext cx="419100" cy="6841067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DE INDICADORES DEL EJE 2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2A3CFF1-5080-2C4A-AB68-CD0FA9263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267262"/>
              </p:ext>
            </p:extLst>
          </p:nvPr>
        </p:nvGraphicFramePr>
        <p:xfrm>
          <a:off x="2223532" y="13986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34. Programa</a:t>
                      </a:r>
                      <a:r>
                        <a:rPr lang="es-ES" sz="1600" baseline="0" dirty="0">
                          <a:latin typeface="Century Gothic"/>
                          <a:cs typeface="Century Gothic"/>
                        </a:rPr>
                        <a:t> de Seguridad Pública Municipal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874A8951-8F3B-2549-A654-396B7E2ED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5504695"/>
              </p:ext>
            </p:extLst>
          </p:nvPr>
        </p:nvGraphicFramePr>
        <p:xfrm>
          <a:off x="2223532" y="2942780"/>
          <a:ext cx="4855626" cy="324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CF032EB6-93ED-3348-8200-BA7880200817}"/>
              </a:ext>
            </a:extLst>
          </p:cNvPr>
          <p:cNvSpPr txBox="1"/>
          <p:nvPr/>
        </p:nvSpPr>
        <p:spPr>
          <a:xfrm>
            <a:off x="7079158" y="3680991"/>
            <a:ext cx="35374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/>
              <a:t>Se ha logrado atender las metas del pro-</a:t>
            </a:r>
          </a:p>
          <a:p>
            <a:r>
              <a:rPr lang="es-ES_tradnl" sz="1600" dirty="0"/>
              <a:t>grama, principalmente en lo referente a </a:t>
            </a:r>
          </a:p>
          <a:p>
            <a:r>
              <a:rPr lang="es-ES_tradnl" sz="1600" dirty="0"/>
              <a:t>la reducción de los índices de delitos del</a:t>
            </a:r>
          </a:p>
          <a:p>
            <a:r>
              <a:rPr lang="es-ES_tradnl" sz="1600" dirty="0"/>
              <a:t>Fuero Común y la atención a llamadas.</a:t>
            </a:r>
          </a:p>
          <a:p>
            <a:r>
              <a:rPr lang="es-ES_tradnl" sz="1600" dirty="0"/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5F9B337-6A0B-6445-9044-332EC1E1F3AF}"/>
              </a:ext>
            </a:extLst>
          </p:cNvPr>
          <p:cNvSpPr txBox="1"/>
          <p:nvPr/>
        </p:nvSpPr>
        <p:spPr>
          <a:xfrm>
            <a:off x="1274780" y="16932"/>
            <a:ext cx="419100" cy="6841067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Por la Paz la Seguridad y la Justicia</a:t>
            </a:r>
          </a:p>
        </p:txBody>
      </p:sp>
    </p:spTree>
    <p:extLst>
      <p:ext uri="{BB962C8B-B14F-4D97-AF65-F5344CB8AC3E}">
        <p14:creationId xmlns:p14="http://schemas.microsoft.com/office/powerpoint/2010/main" val="3526375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BB606F-2F93-CF40-8E10-9939459B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829" y="16933"/>
            <a:ext cx="3240405" cy="10801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69F5CE-FA76-9044-AB5E-2886A9D15BD9}"/>
              </a:ext>
            </a:extLst>
          </p:cNvPr>
          <p:cNvSpPr/>
          <p:nvPr/>
        </p:nvSpPr>
        <p:spPr>
          <a:xfrm>
            <a:off x="5067300" y="16933"/>
            <a:ext cx="1168400" cy="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729F07-F985-1348-BE7F-9BE27D758751}"/>
              </a:ext>
            </a:extLst>
          </p:cNvPr>
          <p:cNvSpPr txBox="1"/>
          <p:nvPr/>
        </p:nvSpPr>
        <p:spPr>
          <a:xfrm>
            <a:off x="855680" y="16933"/>
            <a:ext cx="419100" cy="6841067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DE INDICADORES DEL EJE 2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2A3CFF1-5080-2C4A-AB68-CD0FA9263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397262"/>
              </p:ext>
            </p:extLst>
          </p:nvPr>
        </p:nvGraphicFramePr>
        <p:xfrm>
          <a:off x="2223532" y="13986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35. Programa</a:t>
                      </a:r>
                      <a:r>
                        <a:rPr lang="es-ES" sz="1600" baseline="0" dirty="0">
                          <a:latin typeface="Century Gothic"/>
                          <a:cs typeface="Century Gothic"/>
                        </a:rPr>
                        <a:t> de Tránsito y Seguridad Vial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874A8951-8F3B-2549-A654-396B7E2ED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1508545"/>
              </p:ext>
            </p:extLst>
          </p:nvPr>
        </p:nvGraphicFramePr>
        <p:xfrm>
          <a:off x="2223532" y="2942780"/>
          <a:ext cx="4855626" cy="324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CF032EB6-93ED-3348-8200-BA7880200817}"/>
              </a:ext>
            </a:extLst>
          </p:cNvPr>
          <p:cNvSpPr txBox="1"/>
          <p:nvPr/>
        </p:nvSpPr>
        <p:spPr>
          <a:xfrm>
            <a:off x="7115926" y="3156057"/>
            <a:ext cx="366651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/>
              <a:t>Se tiene programado el inicio de la </a:t>
            </a:r>
            <a:r>
              <a:rPr lang="es-ES_tradnl" sz="1600" dirty="0" err="1"/>
              <a:t>revi</a:t>
            </a:r>
            <a:r>
              <a:rPr lang="es-ES_tradnl" sz="1600" dirty="0"/>
              <a:t>-</a:t>
            </a:r>
          </a:p>
          <a:p>
            <a:r>
              <a:rPr lang="es-ES_tradnl" sz="1600" dirty="0" err="1"/>
              <a:t>sión</a:t>
            </a:r>
            <a:r>
              <a:rPr lang="es-ES_tradnl" sz="1600" dirty="0"/>
              <a:t> del reglamento para su actualización</a:t>
            </a:r>
          </a:p>
          <a:p>
            <a:r>
              <a:rPr lang="es-ES_tradnl" sz="1600" dirty="0"/>
              <a:t>en el mes de mayo, para avanzar ese </a:t>
            </a:r>
            <a:r>
              <a:rPr lang="es-ES_tradnl" sz="1600" dirty="0" err="1"/>
              <a:t>indi</a:t>
            </a:r>
            <a:r>
              <a:rPr lang="es-ES_tradnl" sz="1600" dirty="0"/>
              <a:t>-</a:t>
            </a:r>
          </a:p>
          <a:p>
            <a:r>
              <a:rPr lang="es-ES_tradnl" sz="1600" dirty="0" err="1"/>
              <a:t>cador</a:t>
            </a:r>
            <a:r>
              <a:rPr lang="es-ES_tradnl" sz="1600" dirty="0"/>
              <a:t>.</a:t>
            </a:r>
          </a:p>
          <a:p>
            <a:endParaRPr lang="es-ES_tradnl" sz="1600" dirty="0"/>
          </a:p>
          <a:p>
            <a:r>
              <a:rPr lang="es-ES_tradnl" sz="1600" dirty="0"/>
              <a:t>Se iniciarán los talleres con la ciudadanía</a:t>
            </a:r>
          </a:p>
          <a:p>
            <a:r>
              <a:rPr lang="es-ES_tradnl" sz="1600" dirty="0"/>
              <a:t>junto con prevención del delito y la mejo-</a:t>
            </a:r>
          </a:p>
          <a:p>
            <a:r>
              <a:rPr lang="es-ES_tradnl" sz="1600" dirty="0" err="1"/>
              <a:t>ra</a:t>
            </a:r>
            <a:r>
              <a:rPr lang="es-ES_tradnl" sz="1600" dirty="0"/>
              <a:t> de señalética y diagnóstico vial en el 2º</a:t>
            </a:r>
          </a:p>
          <a:p>
            <a:r>
              <a:rPr lang="es-ES_tradnl" sz="1600" dirty="0"/>
              <a:t>Trimestre del 2022.</a:t>
            </a:r>
          </a:p>
          <a:p>
            <a:r>
              <a:rPr lang="es-ES_tradnl" sz="1600" dirty="0"/>
              <a:t>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390C55D-972D-E047-9E4F-5B8C19708E45}"/>
              </a:ext>
            </a:extLst>
          </p:cNvPr>
          <p:cNvSpPr txBox="1"/>
          <p:nvPr/>
        </p:nvSpPr>
        <p:spPr>
          <a:xfrm>
            <a:off x="1274780" y="16932"/>
            <a:ext cx="419100" cy="6841067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Por la Paz la Seguridad y la Justicia</a:t>
            </a:r>
          </a:p>
        </p:txBody>
      </p:sp>
    </p:spTree>
    <p:extLst>
      <p:ext uri="{BB962C8B-B14F-4D97-AF65-F5344CB8AC3E}">
        <p14:creationId xmlns:p14="http://schemas.microsoft.com/office/powerpoint/2010/main" val="403383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BB606F-2F93-CF40-8E10-9939459B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829" y="16933"/>
            <a:ext cx="3240405" cy="10801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69F5CE-FA76-9044-AB5E-2886A9D15BD9}"/>
              </a:ext>
            </a:extLst>
          </p:cNvPr>
          <p:cNvSpPr/>
          <p:nvPr/>
        </p:nvSpPr>
        <p:spPr>
          <a:xfrm>
            <a:off x="5067300" y="16933"/>
            <a:ext cx="1168400" cy="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729F07-F985-1348-BE7F-9BE27D758751}"/>
              </a:ext>
            </a:extLst>
          </p:cNvPr>
          <p:cNvSpPr txBox="1"/>
          <p:nvPr/>
        </p:nvSpPr>
        <p:spPr>
          <a:xfrm>
            <a:off x="855680" y="16933"/>
            <a:ext cx="419100" cy="6841067"/>
          </a:xfrm>
          <a:prstGeom prst="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DE INDICADORES DEL EJE 3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45747D-A37E-F74D-BDF1-C106D3F3FB32}"/>
              </a:ext>
            </a:extLst>
          </p:cNvPr>
          <p:cNvSpPr txBox="1"/>
          <p:nvPr/>
        </p:nvSpPr>
        <p:spPr>
          <a:xfrm>
            <a:off x="1274780" y="16932"/>
            <a:ext cx="419100" cy="6841067"/>
          </a:xfrm>
          <a:prstGeom prst="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200" dirty="0">
                <a:solidFill>
                  <a:srgbClr val="00B050"/>
                </a:solidFill>
              </a:rPr>
              <a:t>Por la Economía de Villa de Reyes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2A3CFF1-5080-2C4A-AB68-CD0FA9263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299043"/>
              </p:ext>
            </p:extLst>
          </p:nvPr>
        </p:nvGraphicFramePr>
        <p:xfrm>
          <a:off x="2223532" y="13986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1. Programa Municipal de Comercio y Regulación de Venta de Bebidas Alcohólicas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874A8951-8F3B-2549-A654-396B7E2ED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0783906"/>
              </p:ext>
            </p:extLst>
          </p:nvPr>
        </p:nvGraphicFramePr>
        <p:xfrm>
          <a:off x="2223532" y="2942780"/>
          <a:ext cx="4855626" cy="324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F823B193-4C07-894A-8199-90C448F63BC9}"/>
              </a:ext>
            </a:extLst>
          </p:cNvPr>
          <p:cNvSpPr txBox="1"/>
          <p:nvPr/>
        </p:nvSpPr>
        <p:spPr>
          <a:xfrm>
            <a:off x="3684096" y="443333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100%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F032EB6-93ED-3348-8200-BA7880200817}"/>
              </a:ext>
            </a:extLst>
          </p:cNvPr>
          <p:cNvSpPr txBox="1"/>
          <p:nvPr/>
        </p:nvSpPr>
        <p:spPr>
          <a:xfrm>
            <a:off x="7079158" y="4668881"/>
            <a:ext cx="2266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/>
              <a:t>No presentó información</a:t>
            </a:r>
          </a:p>
          <a:p>
            <a:r>
              <a:rPr lang="es-ES_tradnl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426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55680" y="16933"/>
            <a:ext cx="419100" cy="684106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000" dirty="0"/>
              <a:t>PROGRAMAS PRESUPUESTARIOS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828250" y="1719866"/>
            <a:ext cx="855988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00FF"/>
              </a:buClr>
              <a:buFont typeface="Wingdings" charset="2"/>
              <a:buChar char="§"/>
            </a:pPr>
            <a:r>
              <a:rPr lang="es-ES" sz="1400" dirty="0">
                <a:latin typeface="Century Gothic"/>
                <a:cs typeface="Century Gothic"/>
              </a:rPr>
              <a:t>Para cumplir con el Programa Anual de Evaluaciones (PAE) publicado en la página de Internet del Municipio de Villa de Reyes en el mes de Abril de 2022, se lleva a cabo el presente ejercicio de evaluación a los programas de las diferentes áreas de la Administración 2021-2024. Asimismo, se atiende la normatividad referente al gasto público, contabilidad gubernamental, evaluación del desempeño y rendición de cuentas que exigen tanto el estado como la federación.</a:t>
            </a:r>
          </a:p>
          <a:p>
            <a:pPr algn="just">
              <a:buClr>
                <a:srgbClr val="0000FF"/>
              </a:buClr>
            </a:pPr>
            <a:endParaRPr lang="es-ES" sz="1400" dirty="0">
              <a:latin typeface="Century Gothic"/>
              <a:cs typeface="Century Gothic"/>
            </a:endParaRPr>
          </a:p>
          <a:p>
            <a:pPr marL="285750" indent="-285750" algn="just">
              <a:buClr>
                <a:srgbClr val="0000FF"/>
              </a:buClr>
              <a:buFont typeface="Wingdings" charset="2"/>
              <a:buChar char="§"/>
            </a:pPr>
            <a:r>
              <a:rPr lang="es-ES" sz="1400" dirty="0">
                <a:latin typeface="Century Gothic"/>
                <a:cs typeface="Century Gothic"/>
              </a:rPr>
              <a:t>Se evaluaron</a:t>
            </a:r>
            <a:r>
              <a:rPr lang="es-ES" sz="1400" b="1" dirty="0">
                <a:solidFill>
                  <a:srgbClr val="000090"/>
                </a:solidFill>
                <a:latin typeface="Century Gothic"/>
                <a:cs typeface="Century Gothic"/>
              </a:rPr>
              <a:t> </a:t>
            </a:r>
            <a:r>
              <a:rPr lang="es-ES" sz="1400" dirty="0">
                <a:latin typeface="Century Gothic"/>
                <a:cs typeface="Century Gothic"/>
              </a:rPr>
              <a:t>los indicadores de desempeño, tanto estratégicos como de gestión, de las </a:t>
            </a:r>
            <a:r>
              <a:rPr lang="es-ES" sz="1400" b="1" u="sng" dirty="0">
                <a:solidFill>
                  <a:srgbClr val="000090"/>
                </a:solidFill>
                <a:latin typeface="Century Gothic"/>
                <a:cs typeface="Century Gothic"/>
              </a:rPr>
              <a:t> </a:t>
            </a:r>
            <a:r>
              <a:rPr lang="es-ES" sz="1400" b="1" u="sng" dirty="0">
                <a:solidFill>
                  <a:srgbClr val="505452"/>
                </a:solidFill>
                <a:latin typeface="Century Gothic"/>
              </a:rPr>
              <a:t>Matrices de Indicadores para Resultados (MIR) incluidas en el Presupuesto de Egresos 2022</a:t>
            </a:r>
            <a:r>
              <a:rPr lang="es-ES" sz="1400" dirty="0">
                <a:latin typeface="Century Gothic"/>
                <a:cs typeface="Century Gothic"/>
              </a:rPr>
              <a:t>,. En total, se evaluaron </a:t>
            </a:r>
            <a:r>
              <a:rPr lang="es-ES" sz="1400" b="1" dirty="0">
                <a:solidFill>
                  <a:srgbClr val="505452"/>
                </a:solidFill>
                <a:latin typeface="Century Gothic"/>
              </a:rPr>
              <a:t>505 indicadores</a:t>
            </a:r>
            <a:r>
              <a:rPr lang="es-ES" sz="1400" b="1" dirty="0">
                <a:solidFill>
                  <a:srgbClr val="000090"/>
                </a:solidFill>
                <a:latin typeface="Century Gothic"/>
                <a:cs typeface="Century Gothic"/>
              </a:rPr>
              <a:t>, </a:t>
            </a:r>
            <a:r>
              <a:rPr lang="es-ES" sz="1400" dirty="0">
                <a:latin typeface="Century Gothic"/>
                <a:cs typeface="Century Gothic"/>
              </a:rPr>
              <a:t>de los Programas de </a:t>
            </a:r>
            <a:r>
              <a:rPr lang="es-ES" sz="1400" b="1" dirty="0">
                <a:solidFill>
                  <a:srgbClr val="505452"/>
                </a:solidFill>
                <a:latin typeface="Century Gothic"/>
              </a:rPr>
              <a:t>39</a:t>
            </a:r>
            <a:r>
              <a:rPr lang="es-ES" sz="1400" dirty="0">
                <a:latin typeface="Century Gothic"/>
                <a:cs typeface="Century Gothic"/>
              </a:rPr>
              <a:t> Dependencias de la Administración Pública Municipal.</a:t>
            </a:r>
          </a:p>
          <a:p>
            <a:pPr algn="just">
              <a:buClr>
                <a:srgbClr val="0000FF"/>
              </a:buClr>
            </a:pPr>
            <a:endParaRPr lang="es-ES" sz="1400" dirty="0">
              <a:latin typeface="Century Gothic"/>
              <a:cs typeface="Century Gothic"/>
            </a:endParaRPr>
          </a:p>
          <a:p>
            <a:pPr marL="285750" indent="-285750" algn="just">
              <a:buClr>
                <a:srgbClr val="0000FF"/>
              </a:buClr>
              <a:buFont typeface="Wingdings" charset="2"/>
              <a:buChar char="§"/>
            </a:pPr>
            <a:endParaRPr lang="es-ES" sz="1400" dirty="0">
              <a:latin typeface="Century Gothic"/>
              <a:cs typeface="Century Gothic"/>
            </a:endParaRPr>
          </a:p>
          <a:p>
            <a:pPr marL="285750" indent="-285750" algn="just">
              <a:buClr>
                <a:srgbClr val="0000FF"/>
              </a:buClr>
              <a:buFont typeface="Wingdings" charset="2"/>
              <a:buChar char="§"/>
            </a:pPr>
            <a:r>
              <a:rPr lang="es-ES" sz="1400" dirty="0">
                <a:latin typeface="Century Gothic"/>
                <a:cs typeface="Century Gothic"/>
              </a:rPr>
              <a:t>Este informe se realizó con la información y resultados proporcionados por las Dependencias Municipales, en el </a:t>
            </a:r>
            <a:r>
              <a:rPr lang="es-ES" sz="1400" b="1" u="sng" dirty="0">
                <a:solidFill>
                  <a:srgbClr val="505452"/>
                </a:solidFill>
                <a:latin typeface="Century Gothic"/>
              </a:rPr>
              <a:t>“Formato de Seguimiento de los Indicadores de Desempeño”.</a:t>
            </a:r>
            <a:endParaRPr lang="es-ES" sz="1400" b="1" dirty="0">
              <a:solidFill>
                <a:srgbClr val="505452"/>
              </a:solidFill>
              <a:latin typeface="Century Gothic"/>
            </a:endParaRPr>
          </a:p>
          <a:p>
            <a:pPr marL="285750" indent="-285750" algn="just">
              <a:buClr>
                <a:srgbClr val="0000FF"/>
              </a:buClr>
              <a:buFont typeface="Wingdings" charset="2"/>
              <a:buChar char="§"/>
            </a:pPr>
            <a:endParaRPr lang="es-ES" sz="1400" dirty="0">
              <a:latin typeface="Century Gothic"/>
              <a:cs typeface="Century Gothic"/>
            </a:endParaRPr>
          </a:p>
          <a:p>
            <a:pPr algn="just">
              <a:buClr>
                <a:srgbClr val="0000FF"/>
              </a:buClr>
            </a:pPr>
            <a:r>
              <a:rPr lang="es-ES" sz="1400" dirty="0">
                <a:latin typeface="Century Gothic"/>
                <a:cs typeface="Century Gothic"/>
              </a:rPr>
              <a:t>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BB606F-2F93-CF40-8E10-9939459B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829" y="16933"/>
            <a:ext cx="3240405" cy="10801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69F5CE-FA76-9044-AB5E-2886A9D15BD9}"/>
              </a:ext>
            </a:extLst>
          </p:cNvPr>
          <p:cNvSpPr/>
          <p:nvPr/>
        </p:nvSpPr>
        <p:spPr>
          <a:xfrm>
            <a:off x="5067300" y="16933"/>
            <a:ext cx="1168400" cy="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1CE8B2-E2A1-8042-8890-764FBED6C2B1}"/>
              </a:ext>
            </a:extLst>
          </p:cNvPr>
          <p:cNvSpPr txBox="1"/>
          <p:nvPr/>
        </p:nvSpPr>
        <p:spPr>
          <a:xfrm>
            <a:off x="436580" y="16933"/>
            <a:ext cx="419100" cy="684106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000" dirty="0"/>
              <a:t>PRIMERA EVALUACIÓN TRIMESTRAL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202D5D6-4781-2A4E-B702-384EEF2579BF}"/>
              </a:ext>
            </a:extLst>
          </p:cNvPr>
          <p:cNvSpPr txBox="1"/>
          <p:nvPr/>
        </p:nvSpPr>
        <p:spPr>
          <a:xfrm>
            <a:off x="1274780" y="16932"/>
            <a:ext cx="419100" cy="684106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000" dirty="0"/>
              <a:t>EJERCICIO FISCAL 2022</a:t>
            </a:r>
          </a:p>
        </p:txBody>
      </p:sp>
    </p:spTree>
    <p:extLst>
      <p:ext uri="{BB962C8B-B14F-4D97-AF65-F5344CB8AC3E}">
        <p14:creationId xmlns:p14="http://schemas.microsoft.com/office/powerpoint/2010/main" val="878877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BB606F-2F93-CF40-8E10-9939459B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829" y="16933"/>
            <a:ext cx="3240405" cy="10801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69F5CE-FA76-9044-AB5E-2886A9D15BD9}"/>
              </a:ext>
            </a:extLst>
          </p:cNvPr>
          <p:cNvSpPr/>
          <p:nvPr/>
        </p:nvSpPr>
        <p:spPr>
          <a:xfrm>
            <a:off x="5067300" y="16933"/>
            <a:ext cx="1168400" cy="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729F07-F985-1348-BE7F-9BE27D758751}"/>
              </a:ext>
            </a:extLst>
          </p:cNvPr>
          <p:cNvSpPr txBox="1"/>
          <p:nvPr/>
        </p:nvSpPr>
        <p:spPr>
          <a:xfrm>
            <a:off x="855680" y="16933"/>
            <a:ext cx="419100" cy="6841067"/>
          </a:xfrm>
          <a:prstGeom prst="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DE INDICADORES DEL EJE 3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45747D-A37E-F74D-BDF1-C106D3F3FB32}"/>
              </a:ext>
            </a:extLst>
          </p:cNvPr>
          <p:cNvSpPr txBox="1"/>
          <p:nvPr/>
        </p:nvSpPr>
        <p:spPr>
          <a:xfrm>
            <a:off x="1274780" y="16932"/>
            <a:ext cx="419100" cy="6841067"/>
          </a:xfrm>
          <a:prstGeom prst="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200" dirty="0">
                <a:solidFill>
                  <a:srgbClr val="00B050"/>
                </a:solidFill>
              </a:rPr>
              <a:t>Por la Economía de Villa de Reyes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2A3CFF1-5080-2C4A-AB68-CD0FA9263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042633"/>
              </p:ext>
            </p:extLst>
          </p:nvPr>
        </p:nvGraphicFramePr>
        <p:xfrm>
          <a:off x="2223532" y="13986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2. Programa Municipal de Obras Públicas y Equipamiento Urbano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874A8951-8F3B-2549-A654-396B7E2ED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866670"/>
              </p:ext>
            </p:extLst>
          </p:nvPr>
        </p:nvGraphicFramePr>
        <p:xfrm>
          <a:off x="2223532" y="2942780"/>
          <a:ext cx="4855626" cy="324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23961927-A923-6645-9014-59D2D1E96F82}"/>
              </a:ext>
            </a:extLst>
          </p:cNvPr>
          <p:cNvSpPr txBox="1"/>
          <p:nvPr/>
        </p:nvSpPr>
        <p:spPr>
          <a:xfrm>
            <a:off x="3615205" y="456384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100%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F032EB6-93ED-3348-8200-BA7880200817}"/>
              </a:ext>
            </a:extLst>
          </p:cNvPr>
          <p:cNvSpPr txBox="1"/>
          <p:nvPr/>
        </p:nvSpPr>
        <p:spPr>
          <a:xfrm>
            <a:off x="7115926" y="3156057"/>
            <a:ext cx="3313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/>
              <a:t>El reporte no aclaró avance de metas.</a:t>
            </a:r>
          </a:p>
          <a:p>
            <a:r>
              <a:rPr lang="es-ES_tradnl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8859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BB606F-2F93-CF40-8E10-9939459B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829" y="16933"/>
            <a:ext cx="3240405" cy="10801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69F5CE-FA76-9044-AB5E-2886A9D15BD9}"/>
              </a:ext>
            </a:extLst>
          </p:cNvPr>
          <p:cNvSpPr/>
          <p:nvPr/>
        </p:nvSpPr>
        <p:spPr>
          <a:xfrm>
            <a:off x="5067300" y="16933"/>
            <a:ext cx="1168400" cy="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729F07-F985-1348-BE7F-9BE27D758751}"/>
              </a:ext>
            </a:extLst>
          </p:cNvPr>
          <p:cNvSpPr txBox="1"/>
          <p:nvPr/>
        </p:nvSpPr>
        <p:spPr>
          <a:xfrm>
            <a:off x="855680" y="16933"/>
            <a:ext cx="419100" cy="6841067"/>
          </a:xfrm>
          <a:prstGeom prst="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DE INDICADORES DEL EJE 3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45747D-A37E-F74D-BDF1-C106D3F3FB32}"/>
              </a:ext>
            </a:extLst>
          </p:cNvPr>
          <p:cNvSpPr txBox="1"/>
          <p:nvPr/>
        </p:nvSpPr>
        <p:spPr>
          <a:xfrm>
            <a:off x="1274780" y="16932"/>
            <a:ext cx="419100" cy="6841067"/>
          </a:xfrm>
          <a:prstGeom prst="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200" dirty="0">
                <a:solidFill>
                  <a:srgbClr val="00B050"/>
                </a:solidFill>
              </a:rPr>
              <a:t>Por la Economía de Villa de Reyes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2A3CFF1-5080-2C4A-AB68-CD0FA9263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566442"/>
              </p:ext>
            </p:extLst>
          </p:nvPr>
        </p:nvGraphicFramePr>
        <p:xfrm>
          <a:off x="2223532" y="13986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3. Programa</a:t>
                      </a:r>
                      <a:r>
                        <a:rPr lang="es-ES" sz="1600" baseline="0" dirty="0">
                          <a:latin typeface="Century Gothic"/>
                          <a:cs typeface="Century Gothic"/>
                        </a:rPr>
                        <a:t> de Catastro Municipal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874A8951-8F3B-2549-A654-396B7E2ED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7174087"/>
              </p:ext>
            </p:extLst>
          </p:nvPr>
        </p:nvGraphicFramePr>
        <p:xfrm>
          <a:off x="2223532" y="2942780"/>
          <a:ext cx="4855626" cy="324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F823B193-4C07-894A-8199-90C448F63BC9}"/>
              </a:ext>
            </a:extLst>
          </p:cNvPr>
          <p:cNvSpPr txBox="1"/>
          <p:nvPr/>
        </p:nvSpPr>
        <p:spPr>
          <a:xfrm>
            <a:off x="3087080" y="3547337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25%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3961927-A923-6645-9014-59D2D1E96F82}"/>
              </a:ext>
            </a:extLst>
          </p:cNvPr>
          <p:cNvSpPr txBox="1"/>
          <p:nvPr/>
        </p:nvSpPr>
        <p:spPr>
          <a:xfrm>
            <a:off x="2793570" y="406399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13%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F032EB6-93ED-3348-8200-BA7880200817}"/>
              </a:ext>
            </a:extLst>
          </p:cNvPr>
          <p:cNvSpPr txBox="1"/>
          <p:nvPr/>
        </p:nvSpPr>
        <p:spPr>
          <a:xfrm>
            <a:off x="7115926" y="3156057"/>
            <a:ext cx="368267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/>
              <a:t>Se tiene planeado comenzar con el pro-</a:t>
            </a:r>
          </a:p>
          <a:p>
            <a:r>
              <a:rPr lang="es-ES_tradnl" sz="1600" dirty="0"/>
              <a:t>grama de actualización del catastro, en el </a:t>
            </a:r>
          </a:p>
          <a:p>
            <a:r>
              <a:rPr lang="es-ES_tradnl" sz="1600" dirty="0"/>
              <a:t>2º trimestre, al concluir la sobrecarga </a:t>
            </a:r>
            <a:r>
              <a:rPr lang="es-ES_tradnl" sz="1600" dirty="0" err="1"/>
              <a:t>nor</a:t>
            </a:r>
            <a:r>
              <a:rPr lang="es-ES_tradnl" sz="1600" dirty="0"/>
              <a:t>-</a:t>
            </a:r>
          </a:p>
          <a:p>
            <a:r>
              <a:rPr lang="es-ES_tradnl" sz="1600" dirty="0"/>
              <a:t>mal de inicio de año por los programas de</a:t>
            </a:r>
          </a:p>
          <a:p>
            <a:r>
              <a:rPr lang="es-ES_tradnl" sz="1600" dirty="0"/>
              <a:t>descuentos.</a:t>
            </a:r>
          </a:p>
          <a:p>
            <a:endParaRPr lang="es-ES_tradnl" sz="1600" dirty="0"/>
          </a:p>
          <a:p>
            <a:r>
              <a:rPr lang="es-ES_tradnl" sz="1600" dirty="0"/>
              <a:t>En cuanto a verificaciones e inspecciones,</a:t>
            </a:r>
          </a:p>
          <a:p>
            <a:r>
              <a:rPr lang="es-ES_tradnl" sz="1600" dirty="0"/>
              <a:t>se ha generado un rezago, principalmente</a:t>
            </a:r>
          </a:p>
          <a:p>
            <a:r>
              <a:rPr lang="es-ES_tradnl" sz="1600" dirty="0"/>
              <a:t>ante información errónea de los usuarios</a:t>
            </a:r>
          </a:p>
          <a:p>
            <a:r>
              <a:rPr lang="es-ES_tradnl" sz="1600" dirty="0"/>
              <a:t>por lo que se reprograman estas acciones.</a:t>
            </a:r>
          </a:p>
          <a:p>
            <a:r>
              <a:rPr lang="es-ES_tradnl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2378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BB606F-2F93-CF40-8E10-9939459B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829" y="16933"/>
            <a:ext cx="3240405" cy="10801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69F5CE-FA76-9044-AB5E-2886A9D15BD9}"/>
              </a:ext>
            </a:extLst>
          </p:cNvPr>
          <p:cNvSpPr/>
          <p:nvPr/>
        </p:nvSpPr>
        <p:spPr>
          <a:xfrm>
            <a:off x="5067300" y="16933"/>
            <a:ext cx="1168400" cy="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729F07-F985-1348-BE7F-9BE27D758751}"/>
              </a:ext>
            </a:extLst>
          </p:cNvPr>
          <p:cNvSpPr txBox="1"/>
          <p:nvPr/>
        </p:nvSpPr>
        <p:spPr>
          <a:xfrm>
            <a:off x="855680" y="16933"/>
            <a:ext cx="419100" cy="6841067"/>
          </a:xfrm>
          <a:prstGeom prst="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DE INDICADORES DEL EJE 3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45747D-A37E-F74D-BDF1-C106D3F3FB32}"/>
              </a:ext>
            </a:extLst>
          </p:cNvPr>
          <p:cNvSpPr txBox="1"/>
          <p:nvPr/>
        </p:nvSpPr>
        <p:spPr>
          <a:xfrm>
            <a:off x="1274780" y="16932"/>
            <a:ext cx="419100" cy="6841067"/>
          </a:xfrm>
          <a:prstGeom prst="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200" dirty="0">
                <a:solidFill>
                  <a:srgbClr val="00B050"/>
                </a:solidFill>
              </a:rPr>
              <a:t>Por la Economía de Villa de Reyes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2A3CFF1-5080-2C4A-AB68-CD0FA9263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059704"/>
              </p:ext>
            </p:extLst>
          </p:nvPr>
        </p:nvGraphicFramePr>
        <p:xfrm>
          <a:off x="2223532" y="13986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14. Programa Municipal de Desarrollo Económico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874A8951-8F3B-2549-A654-396B7E2ED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0511548"/>
              </p:ext>
            </p:extLst>
          </p:nvPr>
        </p:nvGraphicFramePr>
        <p:xfrm>
          <a:off x="2223532" y="2942780"/>
          <a:ext cx="4855626" cy="324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F823B193-4C07-894A-8199-90C448F63BC9}"/>
              </a:ext>
            </a:extLst>
          </p:cNvPr>
          <p:cNvSpPr txBox="1"/>
          <p:nvPr/>
        </p:nvSpPr>
        <p:spPr>
          <a:xfrm>
            <a:off x="4513829" y="3437465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31%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3961927-A923-6645-9014-59D2D1E96F82}"/>
              </a:ext>
            </a:extLst>
          </p:cNvPr>
          <p:cNvSpPr txBox="1"/>
          <p:nvPr/>
        </p:nvSpPr>
        <p:spPr>
          <a:xfrm>
            <a:off x="2810344" y="3622131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27%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F032EB6-93ED-3348-8200-BA7880200817}"/>
              </a:ext>
            </a:extLst>
          </p:cNvPr>
          <p:cNvSpPr txBox="1"/>
          <p:nvPr/>
        </p:nvSpPr>
        <p:spPr>
          <a:xfrm>
            <a:off x="7115926" y="3156057"/>
            <a:ext cx="37507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/>
              <a:t>En el segundo trimestre se atenderán reza-</a:t>
            </a:r>
          </a:p>
          <a:p>
            <a:r>
              <a:rPr lang="es-ES_tradnl" sz="1600" dirty="0" err="1"/>
              <a:t>gos</a:t>
            </a:r>
            <a:r>
              <a:rPr lang="es-ES_tradnl" sz="1600" dirty="0"/>
              <a:t> en metas, principalmente las que </a:t>
            </a:r>
            <a:r>
              <a:rPr lang="es-ES_tradnl" sz="1600" dirty="0" err="1"/>
              <a:t>ini</a:t>
            </a:r>
            <a:r>
              <a:rPr lang="es-ES_tradnl" sz="1600" dirty="0"/>
              <a:t>-</a:t>
            </a:r>
          </a:p>
          <a:p>
            <a:r>
              <a:rPr lang="es-ES_tradnl" sz="1600" dirty="0"/>
              <a:t>ciaron con restricciones sanitarias (</a:t>
            </a:r>
            <a:r>
              <a:rPr lang="es-ES_tradnl" sz="1600" dirty="0" err="1"/>
              <a:t>capac</a:t>
            </a:r>
            <a:r>
              <a:rPr lang="es-ES_tradnl" sz="1600" u="sng" dirty="0" err="1"/>
              <a:t>i</a:t>
            </a:r>
            <a:r>
              <a:rPr lang="es-ES_tradnl" sz="1600" dirty="0"/>
              <a:t>.</a:t>
            </a:r>
          </a:p>
          <a:p>
            <a:r>
              <a:rPr lang="es-ES_tradnl" sz="1600" dirty="0" err="1"/>
              <a:t>taciones</a:t>
            </a:r>
            <a:r>
              <a:rPr lang="es-ES_tradnl" sz="1600" dirty="0"/>
              <a:t>, reuniones, etc.); asimismo, se e</a:t>
            </a:r>
            <a:r>
              <a:rPr lang="es-ES_tradnl" sz="1600" u="sng" dirty="0"/>
              <a:t>s</a:t>
            </a:r>
          </a:p>
          <a:p>
            <a:r>
              <a:rPr lang="es-ES_tradnl" sz="1600" dirty="0" err="1"/>
              <a:t>tá</a:t>
            </a:r>
            <a:r>
              <a:rPr lang="es-ES_tradnl" sz="1600" dirty="0"/>
              <a:t> al pendiente de la apertura de los pro-</a:t>
            </a:r>
          </a:p>
          <a:p>
            <a:r>
              <a:rPr lang="es-ES_tradnl" sz="1600" dirty="0"/>
              <a:t>gramas de financiamiento y apoyo a </a:t>
            </a:r>
            <a:r>
              <a:rPr lang="es-ES_tradnl" sz="1600" dirty="0" err="1"/>
              <a:t>em</a:t>
            </a:r>
            <a:r>
              <a:rPr lang="es-ES_tradnl" sz="1600" dirty="0"/>
              <a:t>-</a:t>
            </a:r>
          </a:p>
          <a:p>
            <a:r>
              <a:rPr lang="es-ES_tradnl" sz="1600" dirty="0" err="1"/>
              <a:t>prendores</a:t>
            </a:r>
            <a:r>
              <a:rPr lang="es-ES_tradnl" sz="1600" dirty="0"/>
              <a:t>, para realizar gestiones a favor </a:t>
            </a:r>
          </a:p>
          <a:p>
            <a:r>
              <a:rPr lang="es-ES_tradnl" sz="1600" dirty="0"/>
              <a:t>de quienes han presentado solicitudes y </a:t>
            </a:r>
          </a:p>
          <a:p>
            <a:r>
              <a:rPr lang="es-ES_tradnl" sz="1600" dirty="0"/>
              <a:t>cumplan con los requisitos.</a:t>
            </a:r>
          </a:p>
        </p:txBody>
      </p:sp>
    </p:spTree>
    <p:extLst>
      <p:ext uri="{BB962C8B-B14F-4D97-AF65-F5344CB8AC3E}">
        <p14:creationId xmlns:p14="http://schemas.microsoft.com/office/powerpoint/2010/main" val="2884031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BB606F-2F93-CF40-8E10-9939459B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829" y="16933"/>
            <a:ext cx="3240405" cy="10801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69F5CE-FA76-9044-AB5E-2886A9D15BD9}"/>
              </a:ext>
            </a:extLst>
          </p:cNvPr>
          <p:cNvSpPr/>
          <p:nvPr/>
        </p:nvSpPr>
        <p:spPr>
          <a:xfrm>
            <a:off x="5067300" y="16933"/>
            <a:ext cx="1168400" cy="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729F07-F985-1348-BE7F-9BE27D758751}"/>
              </a:ext>
            </a:extLst>
          </p:cNvPr>
          <p:cNvSpPr txBox="1"/>
          <p:nvPr/>
        </p:nvSpPr>
        <p:spPr>
          <a:xfrm>
            <a:off x="855680" y="16933"/>
            <a:ext cx="419100" cy="6841067"/>
          </a:xfrm>
          <a:prstGeom prst="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DE INDICADORES DEL EJE 3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45747D-A37E-F74D-BDF1-C106D3F3FB32}"/>
              </a:ext>
            </a:extLst>
          </p:cNvPr>
          <p:cNvSpPr txBox="1"/>
          <p:nvPr/>
        </p:nvSpPr>
        <p:spPr>
          <a:xfrm>
            <a:off x="1274780" y="16932"/>
            <a:ext cx="419100" cy="6841067"/>
          </a:xfrm>
          <a:prstGeom prst="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200" dirty="0">
                <a:solidFill>
                  <a:srgbClr val="00B050"/>
                </a:solidFill>
              </a:rPr>
              <a:t>Por la Economía de Villa de Reyes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2A3CFF1-5080-2C4A-AB68-CD0FA9263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384815"/>
              </p:ext>
            </p:extLst>
          </p:nvPr>
        </p:nvGraphicFramePr>
        <p:xfrm>
          <a:off x="2223532" y="13986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14. Programa de Desarrollo Rural y Fomento Agropecuario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69%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874A8951-8F3B-2549-A654-396B7E2ED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8737552"/>
              </p:ext>
            </p:extLst>
          </p:nvPr>
        </p:nvGraphicFramePr>
        <p:xfrm>
          <a:off x="2223532" y="2942780"/>
          <a:ext cx="4855626" cy="324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F823B193-4C07-894A-8199-90C448F63BC9}"/>
              </a:ext>
            </a:extLst>
          </p:cNvPr>
          <p:cNvSpPr txBox="1"/>
          <p:nvPr/>
        </p:nvSpPr>
        <p:spPr>
          <a:xfrm>
            <a:off x="4513829" y="3437465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15%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3961927-A923-6645-9014-59D2D1E96F82}"/>
              </a:ext>
            </a:extLst>
          </p:cNvPr>
          <p:cNvSpPr txBox="1"/>
          <p:nvPr/>
        </p:nvSpPr>
        <p:spPr>
          <a:xfrm>
            <a:off x="2793570" y="406399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69%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F032EB6-93ED-3348-8200-BA7880200817}"/>
              </a:ext>
            </a:extLst>
          </p:cNvPr>
          <p:cNvSpPr txBox="1"/>
          <p:nvPr/>
        </p:nvSpPr>
        <p:spPr>
          <a:xfrm>
            <a:off x="7115926" y="3156057"/>
            <a:ext cx="400077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/>
              <a:t>Los programas estacionales de entrega de</a:t>
            </a:r>
          </a:p>
          <a:p>
            <a:r>
              <a:rPr lang="es-ES_tradnl" sz="1600" dirty="0"/>
              <a:t>ciertas semillas, se realizarán en próximos</a:t>
            </a:r>
          </a:p>
          <a:p>
            <a:r>
              <a:rPr lang="es-ES_tradnl" sz="1600" dirty="0"/>
              <a:t>Trimestres; se está también a la espera de </a:t>
            </a:r>
          </a:p>
          <a:p>
            <a:r>
              <a:rPr lang="es-ES_tradnl" sz="1600" dirty="0"/>
              <a:t>la apertura de los programas de apoyo con</a:t>
            </a:r>
          </a:p>
          <a:p>
            <a:r>
              <a:rPr lang="es-ES_tradnl" sz="1600" dirty="0"/>
              <a:t>equipo e implementos, pero se están </a:t>
            </a:r>
            <a:r>
              <a:rPr lang="es-ES_tradnl" sz="1600" dirty="0" err="1"/>
              <a:t>reci</a:t>
            </a:r>
            <a:r>
              <a:rPr lang="es-ES_tradnl" sz="1600" dirty="0"/>
              <a:t>-</a:t>
            </a:r>
          </a:p>
          <a:p>
            <a:r>
              <a:rPr lang="es-ES_tradnl" sz="1600" dirty="0" err="1"/>
              <a:t>biendo</a:t>
            </a:r>
            <a:r>
              <a:rPr lang="es-ES_tradnl" sz="1600" dirty="0"/>
              <a:t> las solicitudes para ello.</a:t>
            </a:r>
          </a:p>
          <a:p>
            <a:endParaRPr lang="es-ES_tradnl" sz="1600" dirty="0"/>
          </a:p>
          <a:p>
            <a:r>
              <a:rPr lang="es-ES_tradnl" sz="1600" dirty="0"/>
              <a:t>En cuanto a programas de bordos de abrev</a:t>
            </a:r>
            <a:r>
              <a:rPr lang="es-ES_tradnl" sz="1600" u="sng" dirty="0"/>
              <a:t>a</a:t>
            </a:r>
          </a:p>
          <a:p>
            <a:r>
              <a:rPr lang="es-ES_tradnl" sz="1600" dirty="0" err="1"/>
              <a:t>dero</a:t>
            </a:r>
            <a:r>
              <a:rPr lang="es-ES_tradnl" sz="1600" dirty="0"/>
              <a:t> ya se están recibiendo las solicitudes de</a:t>
            </a:r>
          </a:p>
          <a:p>
            <a:r>
              <a:rPr lang="es-ES_tradnl" sz="1600" dirty="0"/>
              <a:t>los ejidos; aun no se tienen fechas para pro-</a:t>
            </a:r>
          </a:p>
          <a:p>
            <a:r>
              <a:rPr lang="es-ES_tradnl" sz="1600" dirty="0"/>
              <a:t>gramas de tecnificación, riego e invernaderos.</a:t>
            </a:r>
          </a:p>
          <a:p>
            <a:r>
              <a:rPr lang="es-ES_tradnl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4150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BB606F-2F93-CF40-8E10-9939459B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829" y="16933"/>
            <a:ext cx="3240405" cy="10801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69F5CE-FA76-9044-AB5E-2886A9D15BD9}"/>
              </a:ext>
            </a:extLst>
          </p:cNvPr>
          <p:cNvSpPr/>
          <p:nvPr/>
        </p:nvSpPr>
        <p:spPr>
          <a:xfrm>
            <a:off x="5067300" y="16933"/>
            <a:ext cx="1168400" cy="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729F07-F985-1348-BE7F-9BE27D758751}"/>
              </a:ext>
            </a:extLst>
          </p:cNvPr>
          <p:cNvSpPr txBox="1"/>
          <p:nvPr/>
        </p:nvSpPr>
        <p:spPr>
          <a:xfrm>
            <a:off x="855680" y="16933"/>
            <a:ext cx="419100" cy="6841067"/>
          </a:xfrm>
          <a:prstGeom prst="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DE INDICADORES DEL EJE 3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45747D-A37E-F74D-BDF1-C106D3F3FB32}"/>
              </a:ext>
            </a:extLst>
          </p:cNvPr>
          <p:cNvSpPr txBox="1"/>
          <p:nvPr/>
        </p:nvSpPr>
        <p:spPr>
          <a:xfrm>
            <a:off x="1274780" y="16932"/>
            <a:ext cx="419100" cy="6841067"/>
          </a:xfrm>
          <a:prstGeom prst="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200" dirty="0">
                <a:solidFill>
                  <a:srgbClr val="00B050"/>
                </a:solidFill>
              </a:rPr>
              <a:t>Por la Economía de Villa de Reyes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2A3CFF1-5080-2C4A-AB68-CD0FA9263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57060"/>
              </p:ext>
            </p:extLst>
          </p:nvPr>
        </p:nvGraphicFramePr>
        <p:xfrm>
          <a:off x="2223532" y="13986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30. Programa</a:t>
                      </a:r>
                      <a:r>
                        <a:rPr lang="es-ES" sz="1600" baseline="0" dirty="0">
                          <a:latin typeface="Century Gothic"/>
                          <a:cs typeface="Century Gothic"/>
                        </a:rPr>
                        <a:t> Municipal de Cultura y Turismo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874A8951-8F3B-2549-A654-396B7E2ED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3351294"/>
              </p:ext>
            </p:extLst>
          </p:nvPr>
        </p:nvGraphicFramePr>
        <p:xfrm>
          <a:off x="2223532" y="2942780"/>
          <a:ext cx="4855626" cy="324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23961927-A923-6645-9014-59D2D1E96F82}"/>
              </a:ext>
            </a:extLst>
          </p:cNvPr>
          <p:cNvSpPr txBox="1"/>
          <p:nvPr/>
        </p:nvSpPr>
        <p:spPr>
          <a:xfrm>
            <a:off x="3745330" y="437917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100%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F032EB6-93ED-3348-8200-BA7880200817}"/>
              </a:ext>
            </a:extLst>
          </p:cNvPr>
          <p:cNvSpPr txBox="1"/>
          <p:nvPr/>
        </p:nvSpPr>
        <p:spPr>
          <a:xfrm>
            <a:off x="7079158" y="4748506"/>
            <a:ext cx="2586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/>
              <a:t>No presentaron información </a:t>
            </a:r>
          </a:p>
        </p:txBody>
      </p:sp>
    </p:spTree>
    <p:extLst>
      <p:ext uri="{BB962C8B-B14F-4D97-AF65-F5344CB8AC3E}">
        <p14:creationId xmlns:p14="http://schemas.microsoft.com/office/powerpoint/2010/main" val="3532364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BB606F-2F93-CF40-8E10-9939459B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829" y="16933"/>
            <a:ext cx="3240405" cy="10801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69F5CE-FA76-9044-AB5E-2886A9D15BD9}"/>
              </a:ext>
            </a:extLst>
          </p:cNvPr>
          <p:cNvSpPr/>
          <p:nvPr/>
        </p:nvSpPr>
        <p:spPr>
          <a:xfrm>
            <a:off x="5067300" y="16933"/>
            <a:ext cx="1168400" cy="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729F07-F985-1348-BE7F-9BE27D758751}"/>
              </a:ext>
            </a:extLst>
          </p:cNvPr>
          <p:cNvSpPr txBox="1"/>
          <p:nvPr/>
        </p:nvSpPr>
        <p:spPr>
          <a:xfrm>
            <a:off x="855680" y="16933"/>
            <a:ext cx="419100" cy="6841067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DE INDICADORES DEL EJE 4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45747D-A37E-F74D-BDF1-C106D3F3FB32}"/>
              </a:ext>
            </a:extLst>
          </p:cNvPr>
          <p:cNvSpPr txBox="1"/>
          <p:nvPr/>
        </p:nvSpPr>
        <p:spPr>
          <a:xfrm>
            <a:off x="1274780" y="16932"/>
            <a:ext cx="419100" cy="6841067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>
                <a:solidFill>
                  <a:srgbClr val="00B050"/>
                </a:solidFill>
              </a:rPr>
              <a:t>Por la </a:t>
            </a:r>
            <a:r>
              <a:rPr lang="es-ES" dirty="0" err="1">
                <a:solidFill>
                  <a:srgbClr val="00B050"/>
                </a:solidFill>
              </a:rPr>
              <a:t>Suatentabilidad</a:t>
            </a:r>
            <a:r>
              <a:rPr lang="es-ES" dirty="0">
                <a:solidFill>
                  <a:srgbClr val="00B050"/>
                </a:solidFill>
              </a:rPr>
              <a:t> de Villa de Reyes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2A3CFF1-5080-2C4A-AB68-CD0FA9263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549375"/>
              </p:ext>
            </p:extLst>
          </p:nvPr>
        </p:nvGraphicFramePr>
        <p:xfrm>
          <a:off x="2223532" y="13986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4. Programa</a:t>
                      </a:r>
                      <a:r>
                        <a:rPr lang="es-ES" sz="1600" baseline="0" dirty="0">
                          <a:latin typeface="Century Gothic"/>
                          <a:cs typeface="Century Gothic"/>
                        </a:rPr>
                        <a:t> Municipal de Ecología y Medio Ambiente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58%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874A8951-8F3B-2549-A654-396B7E2ED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8196070"/>
              </p:ext>
            </p:extLst>
          </p:nvPr>
        </p:nvGraphicFramePr>
        <p:xfrm>
          <a:off x="2223532" y="2942780"/>
          <a:ext cx="4855626" cy="324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F823B193-4C07-894A-8199-90C448F63BC9}"/>
              </a:ext>
            </a:extLst>
          </p:cNvPr>
          <p:cNvSpPr txBox="1"/>
          <p:nvPr/>
        </p:nvSpPr>
        <p:spPr>
          <a:xfrm>
            <a:off x="2662818" y="365262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25%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3961927-A923-6645-9014-59D2D1E96F82}"/>
              </a:ext>
            </a:extLst>
          </p:cNvPr>
          <p:cNvSpPr txBox="1"/>
          <p:nvPr/>
        </p:nvSpPr>
        <p:spPr>
          <a:xfrm>
            <a:off x="2662818" y="4388104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8%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F032EB6-93ED-3348-8200-BA7880200817}"/>
              </a:ext>
            </a:extLst>
          </p:cNvPr>
          <p:cNvSpPr txBox="1"/>
          <p:nvPr/>
        </p:nvSpPr>
        <p:spPr>
          <a:xfrm>
            <a:off x="7115926" y="3156057"/>
            <a:ext cx="36399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/>
              <a:t>Se trabaja para que la ciudadanía mejore</a:t>
            </a:r>
          </a:p>
          <a:p>
            <a:r>
              <a:rPr lang="es-ES_tradnl" sz="1600" dirty="0"/>
              <a:t>su percepción del servicio; asimismo, en </a:t>
            </a:r>
          </a:p>
          <a:p>
            <a:r>
              <a:rPr lang="es-ES_tradnl" sz="1600" dirty="0"/>
              <a:t>la concientización para que más </a:t>
            </a:r>
            <a:r>
              <a:rPr lang="es-ES_tradnl" sz="1600" dirty="0" err="1"/>
              <a:t>institucio</a:t>
            </a:r>
            <a:endParaRPr lang="es-ES_tradnl" sz="1600" u="sng" dirty="0"/>
          </a:p>
          <a:p>
            <a:r>
              <a:rPr lang="es-ES_tradnl" sz="1600" dirty="0" err="1"/>
              <a:t>nes</a:t>
            </a:r>
            <a:r>
              <a:rPr lang="es-ES_tradnl" sz="1600" dirty="0"/>
              <a:t> adopten medidas para reducir su </a:t>
            </a:r>
            <a:r>
              <a:rPr lang="es-ES_tradnl" sz="1600" dirty="0" err="1"/>
              <a:t>im</a:t>
            </a:r>
            <a:r>
              <a:rPr lang="es-ES_tradnl" sz="1600" dirty="0"/>
              <a:t>-</a:t>
            </a:r>
          </a:p>
          <a:p>
            <a:r>
              <a:rPr lang="es-ES_tradnl" sz="1600" dirty="0"/>
              <a:t>pacto ambiental. En el 2º trimestre se </a:t>
            </a:r>
            <a:r>
              <a:rPr lang="es-ES_tradnl" sz="1600" dirty="0" err="1"/>
              <a:t>ini</a:t>
            </a:r>
            <a:r>
              <a:rPr lang="es-ES_tradnl" sz="1600" dirty="0"/>
              <a:t>-</a:t>
            </a:r>
          </a:p>
          <a:p>
            <a:r>
              <a:rPr lang="es-ES_tradnl" sz="1600" dirty="0"/>
              <a:t>ciarán nuevamente acciones de certifica-</a:t>
            </a:r>
          </a:p>
          <a:p>
            <a:r>
              <a:rPr lang="es-ES_tradnl" sz="1600" dirty="0" err="1"/>
              <a:t>ción</a:t>
            </a:r>
            <a:r>
              <a:rPr lang="es-ES_tradnl" sz="1600" dirty="0"/>
              <a:t> de escuelas ecológicamente </a:t>
            </a:r>
            <a:r>
              <a:rPr lang="es-ES_tradnl" sz="1600" dirty="0" err="1"/>
              <a:t>conven</a:t>
            </a:r>
            <a:r>
              <a:rPr lang="es-ES_tradnl" sz="1600" dirty="0"/>
              <a:t>-</a:t>
            </a:r>
          </a:p>
          <a:p>
            <a:r>
              <a:rPr lang="es-ES_tradnl" sz="1600" dirty="0" err="1"/>
              <a:t>cidas</a:t>
            </a:r>
            <a:r>
              <a:rPr lang="es-ES_tradnl" sz="1600" dirty="0"/>
              <a:t>.</a:t>
            </a:r>
          </a:p>
          <a:p>
            <a:r>
              <a:rPr lang="es-ES_tradnl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1408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BB606F-2F93-CF40-8E10-9939459B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829" y="16933"/>
            <a:ext cx="3240405" cy="10801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69F5CE-FA76-9044-AB5E-2886A9D15BD9}"/>
              </a:ext>
            </a:extLst>
          </p:cNvPr>
          <p:cNvSpPr/>
          <p:nvPr/>
        </p:nvSpPr>
        <p:spPr>
          <a:xfrm>
            <a:off x="5067300" y="16933"/>
            <a:ext cx="1168400" cy="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729F07-F985-1348-BE7F-9BE27D758751}"/>
              </a:ext>
            </a:extLst>
          </p:cNvPr>
          <p:cNvSpPr txBox="1"/>
          <p:nvPr/>
        </p:nvSpPr>
        <p:spPr>
          <a:xfrm>
            <a:off x="855680" y="16933"/>
            <a:ext cx="419100" cy="6841067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DE INDICADORES DEL EJE 4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45747D-A37E-F74D-BDF1-C106D3F3FB32}"/>
              </a:ext>
            </a:extLst>
          </p:cNvPr>
          <p:cNvSpPr txBox="1"/>
          <p:nvPr/>
        </p:nvSpPr>
        <p:spPr>
          <a:xfrm>
            <a:off x="1274780" y="16932"/>
            <a:ext cx="419100" cy="6841067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>
                <a:solidFill>
                  <a:srgbClr val="00B050"/>
                </a:solidFill>
              </a:rPr>
              <a:t>Por la </a:t>
            </a:r>
            <a:r>
              <a:rPr lang="es-ES" dirty="0" err="1">
                <a:solidFill>
                  <a:srgbClr val="00B050"/>
                </a:solidFill>
              </a:rPr>
              <a:t>Suatentabilidad</a:t>
            </a:r>
            <a:r>
              <a:rPr lang="es-ES" dirty="0">
                <a:solidFill>
                  <a:srgbClr val="00B050"/>
                </a:solidFill>
              </a:rPr>
              <a:t> de Villa de Reyes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2A3CFF1-5080-2C4A-AB68-CD0FA9263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99105"/>
              </p:ext>
            </p:extLst>
          </p:nvPr>
        </p:nvGraphicFramePr>
        <p:xfrm>
          <a:off x="2223532" y="13986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5. Programa</a:t>
                      </a:r>
                      <a:r>
                        <a:rPr lang="es-ES" sz="1600" baseline="0" dirty="0">
                          <a:latin typeface="Century Gothic"/>
                          <a:cs typeface="Century Gothic"/>
                        </a:rPr>
                        <a:t> de Panteones Municipales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874A8951-8F3B-2549-A654-396B7E2ED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156740"/>
              </p:ext>
            </p:extLst>
          </p:nvPr>
        </p:nvGraphicFramePr>
        <p:xfrm>
          <a:off x="2223532" y="2942780"/>
          <a:ext cx="4855626" cy="324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23961927-A923-6645-9014-59D2D1E96F82}"/>
              </a:ext>
            </a:extLst>
          </p:cNvPr>
          <p:cNvSpPr txBox="1"/>
          <p:nvPr/>
        </p:nvSpPr>
        <p:spPr>
          <a:xfrm>
            <a:off x="3087080" y="3437465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25%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F032EB6-93ED-3348-8200-BA7880200817}"/>
              </a:ext>
            </a:extLst>
          </p:cNvPr>
          <p:cNvSpPr txBox="1"/>
          <p:nvPr/>
        </p:nvSpPr>
        <p:spPr>
          <a:xfrm>
            <a:off x="7115926" y="3156057"/>
            <a:ext cx="35945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/>
              <a:t>Se abatirá el rezago en el mantenimiento</a:t>
            </a:r>
          </a:p>
          <a:p>
            <a:r>
              <a:rPr lang="es-ES_tradnl" sz="1600" dirty="0"/>
              <a:t>de los panteones municipales con apoyo </a:t>
            </a:r>
          </a:p>
          <a:p>
            <a:r>
              <a:rPr lang="es-ES_tradnl" sz="1600" dirty="0"/>
              <a:t>de otras áreas municipales..</a:t>
            </a:r>
          </a:p>
          <a:p>
            <a:r>
              <a:rPr lang="es-ES_tradnl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2322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BB606F-2F93-CF40-8E10-9939459B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829" y="16933"/>
            <a:ext cx="3240405" cy="10801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69F5CE-FA76-9044-AB5E-2886A9D15BD9}"/>
              </a:ext>
            </a:extLst>
          </p:cNvPr>
          <p:cNvSpPr/>
          <p:nvPr/>
        </p:nvSpPr>
        <p:spPr>
          <a:xfrm>
            <a:off x="5067300" y="16933"/>
            <a:ext cx="1168400" cy="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729F07-F985-1348-BE7F-9BE27D758751}"/>
              </a:ext>
            </a:extLst>
          </p:cNvPr>
          <p:cNvSpPr txBox="1"/>
          <p:nvPr/>
        </p:nvSpPr>
        <p:spPr>
          <a:xfrm>
            <a:off x="855680" y="16933"/>
            <a:ext cx="419100" cy="6841067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DE INDICADORES DEL EJE 4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45747D-A37E-F74D-BDF1-C106D3F3FB32}"/>
              </a:ext>
            </a:extLst>
          </p:cNvPr>
          <p:cNvSpPr txBox="1"/>
          <p:nvPr/>
        </p:nvSpPr>
        <p:spPr>
          <a:xfrm>
            <a:off x="1274780" y="16932"/>
            <a:ext cx="419100" cy="6841067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>
                <a:solidFill>
                  <a:srgbClr val="00B050"/>
                </a:solidFill>
              </a:rPr>
              <a:t>Por la </a:t>
            </a:r>
            <a:r>
              <a:rPr lang="es-ES" dirty="0" err="1">
                <a:solidFill>
                  <a:srgbClr val="00B050"/>
                </a:solidFill>
              </a:rPr>
              <a:t>Suatentabilidad</a:t>
            </a:r>
            <a:r>
              <a:rPr lang="es-ES" dirty="0">
                <a:solidFill>
                  <a:srgbClr val="00B050"/>
                </a:solidFill>
              </a:rPr>
              <a:t> de Villa de Reyes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2A3CFF1-5080-2C4A-AB68-CD0FA9263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535864"/>
              </p:ext>
            </p:extLst>
          </p:nvPr>
        </p:nvGraphicFramePr>
        <p:xfrm>
          <a:off x="2223532" y="13986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6. Programa</a:t>
                      </a:r>
                      <a:r>
                        <a:rPr lang="es-ES" sz="1600" baseline="0" dirty="0">
                          <a:latin typeface="Century Gothic"/>
                          <a:cs typeface="Century Gothic"/>
                        </a:rPr>
                        <a:t> de Rastro Municipal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874A8951-8F3B-2549-A654-396B7E2ED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2452585"/>
              </p:ext>
            </p:extLst>
          </p:nvPr>
        </p:nvGraphicFramePr>
        <p:xfrm>
          <a:off x="2223532" y="2942780"/>
          <a:ext cx="4855626" cy="324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F823B193-4C07-894A-8199-90C448F63BC9}"/>
              </a:ext>
            </a:extLst>
          </p:cNvPr>
          <p:cNvSpPr txBox="1"/>
          <p:nvPr/>
        </p:nvSpPr>
        <p:spPr>
          <a:xfrm>
            <a:off x="4513829" y="3437465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30%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3961927-A923-6645-9014-59D2D1E96F82}"/>
              </a:ext>
            </a:extLst>
          </p:cNvPr>
          <p:cNvSpPr txBox="1"/>
          <p:nvPr/>
        </p:nvSpPr>
        <p:spPr>
          <a:xfrm>
            <a:off x="2793570" y="406399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50%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F032EB6-93ED-3348-8200-BA7880200817}"/>
              </a:ext>
            </a:extLst>
          </p:cNvPr>
          <p:cNvSpPr txBox="1"/>
          <p:nvPr/>
        </p:nvSpPr>
        <p:spPr>
          <a:xfrm>
            <a:off x="7115926" y="3156057"/>
            <a:ext cx="35810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/>
              <a:t>El principal rezago es en solventar </a:t>
            </a:r>
            <a:r>
              <a:rPr lang="es-ES_tradnl" sz="1600" dirty="0" err="1"/>
              <a:t>situa</a:t>
            </a:r>
            <a:r>
              <a:rPr lang="es-ES_tradnl" sz="1600" dirty="0"/>
              <a:t>-</a:t>
            </a:r>
          </a:p>
          <a:p>
            <a:r>
              <a:rPr lang="es-ES_tradnl" sz="1600" dirty="0" err="1"/>
              <a:t>ciones</a:t>
            </a:r>
            <a:r>
              <a:rPr lang="es-ES_tradnl" sz="1600" dirty="0"/>
              <a:t> relativas a COEPRIS y </a:t>
            </a:r>
            <a:r>
              <a:rPr lang="es-ES_tradnl" sz="1600" dirty="0" err="1"/>
              <a:t>manteni</a:t>
            </a:r>
            <a:r>
              <a:rPr lang="es-ES_tradnl" sz="1600" dirty="0"/>
              <a:t>-</a:t>
            </a:r>
          </a:p>
          <a:p>
            <a:r>
              <a:rPr lang="es-ES_tradnl" sz="1600" dirty="0"/>
              <a:t>miento de instalaciones, principalmente</a:t>
            </a:r>
          </a:p>
          <a:p>
            <a:r>
              <a:rPr lang="es-ES_tradnl" sz="1600" dirty="0"/>
              <a:t>por mayor necesidad de recursos.</a:t>
            </a:r>
          </a:p>
          <a:p>
            <a:endParaRPr lang="es-ES_tradnl" sz="1600" dirty="0"/>
          </a:p>
          <a:p>
            <a:r>
              <a:rPr lang="es-ES_tradnl" sz="1600" dirty="0"/>
              <a:t>En cuanto a la capacitación, ya se solicitó</a:t>
            </a:r>
          </a:p>
          <a:p>
            <a:r>
              <a:rPr lang="es-ES_tradnl" sz="1600" dirty="0"/>
              <a:t>y se está a la espera de que se agenden </a:t>
            </a:r>
          </a:p>
          <a:p>
            <a:r>
              <a:rPr lang="es-ES_tradnl" sz="1600" dirty="0"/>
              <a:t>fechas para cumplirlo.</a:t>
            </a:r>
          </a:p>
          <a:p>
            <a:r>
              <a:rPr lang="es-ES_tradnl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0309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BB606F-2F93-CF40-8E10-9939459B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829" y="16933"/>
            <a:ext cx="3240405" cy="10801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69F5CE-FA76-9044-AB5E-2886A9D15BD9}"/>
              </a:ext>
            </a:extLst>
          </p:cNvPr>
          <p:cNvSpPr/>
          <p:nvPr/>
        </p:nvSpPr>
        <p:spPr>
          <a:xfrm>
            <a:off x="5067300" y="16933"/>
            <a:ext cx="1168400" cy="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729F07-F985-1348-BE7F-9BE27D758751}"/>
              </a:ext>
            </a:extLst>
          </p:cNvPr>
          <p:cNvSpPr txBox="1"/>
          <p:nvPr/>
        </p:nvSpPr>
        <p:spPr>
          <a:xfrm>
            <a:off x="855680" y="16933"/>
            <a:ext cx="419100" cy="6841067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DE INDICADORES DEL EJE 4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45747D-A37E-F74D-BDF1-C106D3F3FB32}"/>
              </a:ext>
            </a:extLst>
          </p:cNvPr>
          <p:cNvSpPr txBox="1"/>
          <p:nvPr/>
        </p:nvSpPr>
        <p:spPr>
          <a:xfrm>
            <a:off x="1274780" y="16932"/>
            <a:ext cx="419100" cy="6841067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>
                <a:solidFill>
                  <a:srgbClr val="00B050"/>
                </a:solidFill>
              </a:rPr>
              <a:t>Por la </a:t>
            </a:r>
            <a:r>
              <a:rPr lang="es-ES" dirty="0" err="1">
                <a:solidFill>
                  <a:srgbClr val="00B050"/>
                </a:solidFill>
              </a:rPr>
              <a:t>Suatentabilidad</a:t>
            </a:r>
            <a:r>
              <a:rPr lang="es-ES" dirty="0">
                <a:solidFill>
                  <a:srgbClr val="00B050"/>
                </a:solidFill>
              </a:rPr>
              <a:t> de Villa de Reyes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2A3CFF1-5080-2C4A-AB68-CD0FA9263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676375"/>
              </p:ext>
            </p:extLst>
          </p:nvPr>
        </p:nvGraphicFramePr>
        <p:xfrm>
          <a:off x="2223532" y="13986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16. Programa</a:t>
                      </a:r>
                      <a:r>
                        <a:rPr lang="es-ES" sz="1600" baseline="0" dirty="0">
                          <a:latin typeface="Century Gothic"/>
                          <a:cs typeface="Century Gothic"/>
                        </a:rPr>
                        <a:t> Municipal de Aseo Público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874A8951-8F3B-2549-A654-396B7E2ED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4361487"/>
              </p:ext>
            </p:extLst>
          </p:nvPr>
        </p:nvGraphicFramePr>
        <p:xfrm>
          <a:off x="2223532" y="2942780"/>
          <a:ext cx="4855626" cy="324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F823B193-4C07-894A-8199-90C448F63BC9}"/>
              </a:ext>
            </a:extLst>
          </p:cNvPr>
          <p:cNvSpPr txBox="1"/>
          <p:nvPr/>
        </p:nvSpPr>
        <p:spPr>
          <a:xfrm>
            <a:off x="4757178" y="380238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40%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3961927-A923-6645-9014-59D2D1E96F82}"/>
              </a:ext>
            </a:extLst>
          </p:cNvPr>
          <p:cNvSpPr txBox="1"/>
          <p:nvPr/>
        </p:nvSpPr>
        <p:spPr>
          <a:xfrm>
            <a:off x="3318503" y="4379174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40%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F032EB6-93ED-3348-8200-BA7880200817}"/>
              </a:ext>
            </a:extLst>
          </p:cNvPr>
          <p:cNvSpPr txBox="1"/>
          <p:nvPr/>
        </p:nvSpPr>
        <p:spPr>
          <a:xfrm>
            <a:off x="7115926" y="3156057"/>
            <a:ext cx="3697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/>
              <a:t>Se trabaja para mejorar el servicio y lograr</a:t>
            </a:r>
          </a:p>
          <a:p>
            <a:r>
              <a:rPr lang="es-ES_tradnl" sz="1600" dirty="0"/>
              <a:t>una mejor percepción ciudadana.</a:t>
            </a:r>
          </a:p>
          <a:p>
            <a:r>
              <a:rPr lang="es-ES_tradnl" sz="1600" dirty="0"/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5B5E8CF-5538-C54A-9E72-057DC308E11A}"/>
              </a:ext>
            </a:extLst>
          </p:cNvPr>
          <p:cNvSpPr txBox="1"/>
          <p:nvPr/>
        </p:nvSpPr>
        <p:spPr>
          <a:xfrm>
            <a:off x="3196845" y="346655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617690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BB606F-2F93-CF40-8E10-9939459B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829" y="16933"/>
            <a:ext cx="3240405" cy="10801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69F5CE-FA76-9044-AB5E-2886A9D15BD9}"/>
              </a:ext>
            </a:extLst>
          </p:cNvPr>
          <p:cNvSpPr/>
          <p:nvPr/>
        </p:nvSpPr>
        <p:spPr>
          <a:xfrm>
            <a:off x="5067300" y="16933"/>
            <a:ext cx="1168400" cy="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729F07-F985-1348-BE7F-9BE27D758751}"/>
              </a:ext>
            </a:extLst>
          </p:cNvPr>
          <p:cNvSpPr txBox="1"/>
          <p:nvPr/>
        </p:nvSpPr>
        <p:spPr>
          <a:xfrm>
            <a:off x="855680" y="16933"/>
            <a:ext cx="419100" cy="6841067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DE INDICADORES DEL EJE 4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45747D-A37E-F74D-BDF1-C106D3F3FB32}"/>
              </a:ext>
            </a:extLst>
          </p:cNvPr>
          <p:cNvSpPr txBox="1"/>
          <p:nvPr/>
        </p:nvSpPr>
        <p:spPr>
          <a:xfrm>
            <a:off x="1274780" y="16932"/>
            <a:ext cx="419100" cy="6841067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>
                <a:solidFill>
                  <a:srgbClr val="00B050"/>
                </a:solidFill>
              </a:rPr>
              <a:t>Por la </a:t>
            </a:r>
            <a:r>
              <a:rPr lang="es-ES" dirty="0" err="1">
                <a:solidFill>
                  <a:srgbClr val="00B050"/>
                </a:solidFill>
              </a:rPr>
              <a:t>Suatentabilidad</a:t>
            </a:r>
            <a:r>
              <a:rPr lang="es-ES" dirty="0">
                <a:solidFill>
                  <a:srgbClr val="00B050"/>
                </a:solidFill>
              </a:rPr>
              <a:t> de Villa de Reyes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2A3CFF1-5080-2C4A-AB68-CD0FA9263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496772"/>
              </p:ext>
            </p:extLst>
          </p:nvPr>
        </p:nvGraphicFramePr>
        <p:xfrm>
          <a:off x="2223532" y="13986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17. Programa</a:t>
                      </a:r>
                      <a:r>
                        <a:rPr lang="es-ES" sz="1600" baseline="0" dirty="0">
                          <a:latin typeface="Century Gothic"/>
                          <a:cs typeface="Century Gothic"/>
                        </a:rPr>
                        <a:t> Municipal de Alumbrado Público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874A8951-8F3B-2549-A654-396B7E2ED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437851"/>
              </p:ext>
            </p:extLst>
          </p:nvPr>
        </p:nvGraphicFramePr>
        <p:xfrm>
          <a:off x="2223532" y="2942780"/>
          <a:ext cx="4855626" cy="324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23961927-A923-6645-9014-59D2D1E96F82}"/>
              </a:ext>
            </a:extLst>
          </p:cNvPr>
          <p:cNvSpPr txBox="1"/>
          <p:nvPr/>
        </p:nvSpPr>
        <p:spPr>
          <a:xfrm>
            <a:off x="2793570" y="406399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50%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F032EB6-93ED-3348-8200-BA7880200817}"/>
              </a:ext>
            </a:extLst>
          </p:cNvPr>
          <p:cNvSpPr txBox="1"/>
          <p:nvPr/>
        </p:nvSpPr>
        <p:spPr>
          <a:xfrm>
            <a:off x="7115926" y="3156057"/>
            <a:ext cx="382835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/>
              <a:t>El principal requerimiento, es mayor pre-</a:t>
            </a:r>
          </a:p>
          <a:p>
            <a:r>
              <a:rPr lang="es-ES_tradnl" sz="1600" dirty="0"/>
              <a:t>supuesto para aumentar la cobertura y el</a:t>
            </a:r>
          </a:p>
          <a:p>
            <a:r>
              <a:rPr lang="es-ES_tradnl" sz="1600" dirty="0"/>
              <a:t>cambio de lámparas led, incluyendo la su</a:t>
            </a:r>
            <a:r>
              <a:rPr lang="es-ES_tradnl" sz="1600" u="sng" dirty="0"/>
              <a:t>s</a:t>
            </a:r>
          </a:p>
          <a:p>
            <a:r>
              <a:rPr lang="es-ES_tradnl" sz="1600" dirty="0" err="1"/>
              <a:t>titución</a:t>
            </a:r>
            <a:r>
              <a:rPr lang="es-ES_tradnl" sz="1600" dirty="0"/>
              <a:t> de lámparas que presenten fallos.</a:t>
            </a:r>
          </a:p>
          <a:p>
            <a:endParaRPr lang="es-ES_tradnl" sz="1600" dirty="0"/>
          </a:p>
          <a:p>
            <a:r>
              <a:rPr lang="es-ES_tradnl" sz="1600" dirty="0"/>
              <a:t>Asimismo, se tiene el pendiente del padrón </a:t>
            </a:r>
          </a:p>
          <a:p>
            <a:r>
              <a:rPr lang="es-ES_tradnl" sz="1600" dirty="0"/>
              <a:t>de lámparas con CFE.</a:t>
            </a:r>
          </a:p>
          <a:p>
            <a:r>
              <a:rPr lang="es-ES_tradnl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338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BB606F-2F93-CF40-8E10-9939459B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829" y="16933"/>
            <a:ext cx="3240405" cy="10801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69F5CE-FA76-9044-AB5E-2886A9D15BD9}"/>
              </a:ext>
            </a:extLst>
          </p:cNvPr>
          <p:cNvSpPr/>
          <p:nvPr/>
        </p:nvSpPr>
        <p:spPr>
          <a:xfrm>
            <a:off x="5067300" y="16933"/>
            <a:ext cx="1168400" cy="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E272DA-329A-AF44-A0A5-3633915D6D98}"/>
              </a:ext>
            </a:extLst>
          </p:cNvPr>
          <p:cNvSpPr txBox="1"/>
          <p:nvPr/>
        </p:nvSpPr>
        <p:spPr>
          <a:xfrm>
            <a:off x="984822" y="16934"/>
            <a:ext cx="420371" cy="684106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/>
          <a:p>
            <a:pPr algn="ctr"/>
            <a:r>
              <a:rPr lang="es-ES" sz="1300" b="1" dirty="0">
                <a:solidFill>
                  <a:schemeClr val="bg1"/>
                </a:solidFill>
                <a:latin typeface="Century Gothic"/>
                <a:cs typeface="Century Gothic"/>
              </a:rPr>
              <a:t>OBJETIVOS DE LA EVALUACIÓN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68C9403-03D6-3944-AD7F-7E44555F26C5}"/>
              </a:ext>
            </a:extLst>
          </p:cNvPr>
          <p:cNvSpPr txBox="1"/>
          <p:nvPr/>
        </p:nvSpPr>
        <p:spPr>
          <a:xfrm>
            <a:off x="1973761" y="1626984"/>
            <a:ext cx="83205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00FF"/>
              </a:buClr>
              <a:buFont typeface="Wingdings" charset="2"/>
              <a:buChar char="§"/>
            </a:pPr>
            <a:r>
              <a:rPr lang="es-ES" sz="1400" dirty="0">
                <a:latin typeface="Century Gothic"/>
                <a:cs typeface="Century Gothic"/>
              </a:rPr>
              <a:t>Verificar el nivel de cumplimiento de las metas de los Programas Presupuestarios del Ejercicio Fiscal 2022, mediante la valoración objetiva de los indicadores, (estratégicos y de gestión).</a:t>
            </a:r>
          </a:p>
          <a:p>
            <a:pPr marL="285750" indent="-285750" algn="just">
              <a:buClr>
                <a:srgbClr val="0000FF"/>
              </a:buClr>
              <a:buFont typeface="Wingdings" charset="2"/>
              <a:buChar char="§"/>
            </a:pPr>
            <a:endParaRPr lang="es-ES" sz="1400" dirty="0">
              <a:latin typeface="Century Gothic"/>
              <a:cs typeface="Century Gothic"/>
            </a:endParaRPr>
          </a:p>
          <a:p>
            <a:pPr marL="285750" indent="-285750" algn="just">
              <a:buClr>
                <a:srgbClr val="0000FF"/>
              </a:buClr>
              <a:buFont typeface="Wingdings" charset="2"/>
              <a:buChar char="§"/>
            </a:pPr>
            <a:r>
              <a:rPr lang="es-ES" sz="1400" dirty="0">
                <a:latin typeface="Century Gothic"/>
                <a:cs typeface="Century Gothic"/>
              </a:rPr>
              <a:t>Verificar el cumplimiento de los objetivos de las </a:t>
            </a:r>
            <a:r>
              <a:rPr lang="es-ES" sz="1400" dirty="0" err="1">
                <a:latin typeface="Century Gothic"/>
                <a:cs typeface="Century Gothic"/>
              </a:rPr>
              <a:t>MIR´s</a:t>
            </a:r>
            <a:r>
              <a:rPr lang="es-ES" sz="1400" dirty="0">
                <a:latin typeface="Century Gothic"/>
                <a:cs typeface="Century Gothic"/>
              </a:rPr>
              <a:t> de los Programas Presupuestarios 2022 en los niveles de FIN, PROPÓSITO, COMPONENTE Y ACTIVIDAD.</a:t>
            </a:r>
          </a:p>
          <a:p>
            <a:pPr marL="285750" indent="-285750" algn="just">
              <a:buClr>
                <a:srgbClr val="0000FF"/>
              </a:buClr>
              <a:buFont typeface="Wingdings" charset="2"/>
              <a:buChar char="§"/>
            </a:pPr>
            <a:endParaRPr lang="es-ES" sz="1400" dirty="0">
              <a:latin typeface="Century Gothic"/>
              <a:cs typeface="Century Gothic"/>
            </a:endParaRPr>
          </a:p>
          <a:p>
            <a:pPr marL="285750" indent="-285750" algn="just">
              <a:buClr>
                <a:srgbClr val="0000FF"/>
              </a:buClr>
              <a:buFont typeface="Wingdings" charset="2"/>
              <a:buChar char="§"/>
            </a:pPr>
            <a:r>
              <a:rPr lang="es-ES" sz="1400" dirty="0">
                <a:latin typeface="Century Gothic"/>
                <a:cs typeface="Century Gothic"/>
              </a:rPr>
              <a:t>Revisar la utilidad de las Matrices de Indicadores para Resultados (MIR), de los Programas Presupuestarios, en su vinculación con los objetivos y metas del Plan Municipal de Desarrollo 2021-2024.</a:t>
            </a:r>
          </a:p>
          <a:p>
            <a:pPr marL="285750" indent="-285750" algn="just">
              <a:buClr>
                <a:srgbClr val="0000FF"/>
              </a:buClr>
              <a:buFont typeface="Wingdings" charset="2"/>
              <a:buChar char="§"/>
            </a:pPr>
            <a:endParaRPr lang="es-ES" sz="1400" dirty="0">
              <a:latin typeface="Century Gothic"/>
              <a:cs typeface="Century Gothic"/>
            </a:endParaRPr>
          </a:p>
          <a:p>
            <a:pPr marL="285750" indent="-285750" algn="just">
              <a:buClr>
                <a:srgbClr val="0000FF"/>
              </a:buClr>
              <a:buFont typeface="Wingdings" charset="2"/>
              <a:buChar char="§"/>
            </a:pPr>
            <a:r>
              <a:rPr lang="es-ES" sz="1400" dirty="0">
                <a:latin typeface="Century Gothic"/>
                <a:cs typeface="Century Gothic"/>
              </a:rPr>
              <a:t>Precisar aquellos indicadores que presenten rezago, como áreas de oportunidad, para la toma de decisiones a futuro, en el posterior trimestre a evaluar.</a:t>
            </a:r>
          </a:p>
          <a:p>
            <a:pPr algn="just">
              <a:buClr>
                <a:srgbClr val="0000FF"/>
              </a:buClr>
            </a:pPr>
            <a:endParaRPr lang="es-ES" sz="1400" dirty="0">
              <a:latin typeface="Century Gothic"/>
              <a:cs typeface="Century Gothic"/>
            </a:endParaRPr>
          </a:p>
          <a:p>
            <a:pPr marL="285750" indent="-285750" algn="just">
              <a:buClr>
                <a:srgbClr val="0000FF"/>
              </a:buClr>
              <a:buFont typeface="Wingdings" charset="2"/>
              <a:buChar char="§"/>
            </a:pPr>
            <a:r>
              <a:rPr lang="es-ES" sz="1400" dirty="0">
                <a:latin typeface="Century Gothic"/>
                <a:cs typeface="Century Gothic"/>
              </a:rPr>
              <a:t>Contar con un diagnóstico fidedigno, respecto al desempeño de la Administración Pública Municipal en relación al cumplimiento de las metas del Plan Municipal de Desarrollo 2021-2024 y de los Programas Presupuestarios 2022.</a:t>
            </a:r>
          </a:p>
          <a:p>
            <a:pPr algn="just">
              <a:buClr>
                <a:srgbClr val="0000FF"/>
              </a:buClr>
            </a:pPr>
            <a:endParaRPr lang="es-ES" sz="1400" dirty="0">
              <a:latin typeface="Century Gothic"/>
              <a:cs typeface="Century Gothic"/>
            </a:endParaRPr>
          </a:p>
          <a:p>
            <a:pPr marL="285750" indent="-285750" algn="just">
              <a:buClr>
                <a:srgbClr val="0000FF"/>
              </a:buClr>
              <a:buFont typeface="Wingdings" charset="2"/>
              <a:buChar char="§"/>
            </a:pPr>
            <a:r>
              <a:rPr lang="es-ES" sz="1400" dirty="0">
                <a:latin typeface="Century Gothic"/>
                <a:cs typeface="Century Gothic"/>
              </a:rPr>
              <a:t>Fortalecer el esquema institucional del Presupuesto Basado en Resultados (</a:t>
            </a:r>
            <a:r>
              <a:rPr lang="es-ES" sz="1400" dirty="0" err="1">
                <a:latin typeface="Century Gothic"/>
                <a:cs typeface="Century Gothic"/>
              </a:rPr>
              <a:t>PbR</a:t>
            </a:r>
            <a:r>
              <a:rPr lang="es-ES" sz="1400" dirty="0">
                <a:latin typeface="Century Gothic"/>
                <a:cs typeface="Century Gothic"/>
              </a:rPr>
              <a:t>) y del Sistema de Evaluación del Desempeño (SED).</a:t>
            </a:r>
          </a:p>
        </p:txBody>
      </p:sp>
    </p:spTree>
    <p:extLst>
      <p:ext uri="{BB962C8B-B14F-4D97-AF65-F5344CB8AC3E}">
        <p14:creationId xmlns:p14="http://schemas.microsoft.com/office/powerpoint/2010/main" val="3583499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BB606F-2F93-CF40-8E10-9939459B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829" y="16933"/>
            <a:ext cx="3240405" cy="10801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69F5CE-FA76-9044-AB5E-2886A9D15BD9}"/>
              </a:ext>
            </a:extLst>
          </p:cNvPr>
          <p:cNvSpPr/>
          <p:nvPr/>
        </p:nvSpPr>
        <p:spPr>
          <a:xfrm>
            <a:off x="5067300" y="16933"/>
            <a:ext cx="1168400" cy="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729F07-F985-1348-BE7F-9BE27D758751}"/>
              </a:ext>
            </a:extLst>
          </p:cNvPr>
          <p:cNvSpPr txBox="1"/>
          <p:nvPr/>
        </p:nvSpPr>
        <p:spPr>
          <a:xfrm>
            <a:off x="855680" y="16933"/>
            <a:ext cx="419100" cy="6841067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DE INDICADORES DEL EJE 4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45747D-A37E-F74D-BDF1-C106D3F3FB32}"/>
              </a:ext>
            </a:extLst>
          </p:cNvPr>
          <p:cNvSpPr txBox="1"/>
          <p:nvPr/>
        </p:nvSpPr>
        <p:spPr>
          <a:xfrm>
            <a:off x="1274780" y="16932"/>
            <a:ext cx="419100" cy="6841067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>
                <a:solidFill>
                  <a:srgbClr val="00B050"/>
                </a:solidFill>
              </a:rPr>
              <a:t>Por la </a:t>
            </a:r>
            <a:r>
              <a:rPr lang="es-ES" dirty="0" err="1">
                <a:solidFill>
                  <a:srgbClr val="00B050"/>
                </a:solidFill>
              </a:rPr>
              <a:t>Suatentabilidad</a:t>
            </a:r>
            <a:r>
              <a:rPr lang="es-ES" dirty="0">
                <a:solidFill>
                  <a:srgbClr val="00B050"/>
                </a:solidFill>
              </a:rPr>
              <a:t> de Villa de Reyes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2A3CFF1-5080-2C4A-AB68-CD0FA9263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812774"/>
              </p:ext>
            </p:extLst>
          </p:nvPr>
        </p:nvGraphicFramePr>
        <p:xfrm>
          <a:off x="2223532" y="13986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18. Programa</a:t>
                      </a:r>
                      <a:r>
                        <a:rPr lang="es-ES" sz="1600" baseline="0" dirty="0">
                          <a:latin typeface="Century Gothic"/>
                          <a:cs typeface="Century Gothic"/>
                        </a:rPr>
                        <a:t> Municipal de Parques y Jardines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874A8951-8F3B-2549-A654-396B7E2ED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136966"/>
              </p:ext>
            </p:extLst>
          </p:nvPr>
        </p:nvGraphicFramePr>
        <p:xfrm>
          <a:off x="2223532" y="2942780"/>
          <a:ext cx="4855626" cy="324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F823B193-4C07-894A-8199-90C448F63BC9}"/>
              </a:ext>
            </a:extLst>
          </p:cNvPr>
          <p:cNvSpPr txBox="1"/>
          <p:nvPr/>
        </p:nvSpPr>
        <p:spPr>
          <a:xfrm>
            <a:off x="4513829" y="3437465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20%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3961927-A923-6645-9014-59D2D1E96F82}"/>
              </a:ext>
            </a:extLst>
          </p:cNvPr>
          <p:cNvSpPr txBox="1"/>
          <p:nvPr/>
        </p:nvSpPr>
        <p:spPr>
          <a:xfrm>
            <a:off x="2793570" y="406399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60%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F032EB6-93ED-3348-8200-BA7880200817}"/>
              </a:ext>
            </a:extLst>
          </p:cNvPr>
          <p:cNvSpPr txBox="1"/>
          <p:nvPr/>
        </p:nvSpPr>
        <p:spPr>
          <a:xfrm>
            <a:off x="7115926" y="3156057"/>
            <a:ext cx="368415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/>
              <a:t>Se tiene una satisfacción del usuario que</a:t>
            </a:r>
          </a:p>
          <a:p>
            <a:r>
              <a:rPr lang="es-ES_tradnl" sz="1600" dirty="0"/>
              <a:t>se busca aumentar, pero que depende de </a:t>
            </a:r>
          </a:p>
          <a:p>
            <a:r>
              <a:rPr lang="es-ES_tradnl" sz="1600" dirty="0"/>
              <a:t>las peticiones de más áreas verdes en el</a:t>
            </a:r>
          </a:p>
          <a:p>
            <a:r>
              <a:rPr lang="es-ES_tradnl" sz="1600" dirty="0"/>
              <a:t>Municipio; también se busca optimizar los</a:t>
            </a:r>
          </a:p>
          <a:p>
            <a:r>
              <a:rPr lang="es-ES_tradnl" sz="1600" dirty="0"/>
              <a:t>recursos materiales y humanos, para in-</a:t>
            </a:r>
          </a:p>
          <a:p>
            <a:r>
              <a:rPr lang="es-ES_tradnl" sz="1600" dirty="0" err="1"/>
              <a:t>crementar</a:t>
            </a:r>
            <a:r>
              <a:rPr lang="es-ES_tradnl" sz="1600" dirty="0"/>
              <a:t> las áreas verdes que reciben </a:t>
            </a:r>
          </a:p>
          <a:p>
            <a:r>
              <a:rPr lang="es-ES_tradnl" sz="1600" dirty="0"/>
              <a:t>mantenimiento de manera semanal.</a:t>
            </a:r>
          </a:p>
          <a:p>
            <a:r>
              <a:rPr lang="es-ES_tradnl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4452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BB606F-2F93-CF40-8E10-9939459B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829" y="16933"/>
            <a:ext cx="3240405" cy="10801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69F5CE-FA76-9044-AB5E-2886A9D15BD9}"/>
              </a:ext>
            </a:extLst>
          </p:cNvPr>
          <p:cNvSpPr/>
          <p:nvPr/>
        </p:nvSpPr>
        <p:spPr>
          <a:xfrm>
            <a:off x="5067300" y="16933"/>
            <a:ext cx="1168400" cy="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729F07-F985-1348-BE7F-9BE27D758751}"/>
              </a:ext>
            </a:extLst>
          </p:cNvPr>
          <p:cNvSpPr txBox="1"/>
          <p:nvPr/>
        </p:nvSpPr>
        <p:spPr>
          <a:xfrm>
            <a:off x="855680" y="16933"/>
            <a:ext cx="419100" cy="6841067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DE INDICADORES DEL EJE 4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45747D-A37E-F74D-BDF1-C106D3F3FB32}"/>
              </a:ext>
            </a:extLst>
          </p:cNvPr>
          <p:cNvSpPr txBox="1"/>
          <p:nvPr/>
        </p:nvSpPr>
        <p:spPr>
          <a:xfrm>
            <a:off x="1274780" y="16932"/>
            <a:ext cx="419100" cy="6841067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>
                <a:solidFill>
                  <a:srgbClr val="00B050"/>
                </a:solidFill>
              </a:rPr>
              <a:t>Por la </a:t>
            </a:r>
            <a:r>
              <a:rPr lang="es-ES" dirty="0" err="1">
                <a:solidFill>
                  <a:srgbClr val="00B050"/>
                </a:solidFill>
              </a:rPr>
              <a:t>Suatentabilidad</a:t>
            </a:r>
            <a:r>
              <a:rPr lang="es-ES" dirty="0">
                <a:solidFill>
                  <a:srgbClr val="00B050"/>
                </a:solidFill>
              </a:rPr>
              <a:t> de Villa de Reyes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2A3CFF1-5080-2C4A-AB68-CD0FA9263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791465"/>
              </p:ext>
            </p:extLst>
          </p:nvPr>
        </p:nvGraphicFramePr>
        <p:xfrm>
          <a:off x="2223532" y="13986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19. Programa</a:t>
                      </a:r>
                      <a:r>
                        <a:rPr lang="es-ES" sz="1600" baseline="0" dirty="0">
                          <a:latin typeface="Century Gothic"/>
                          <a:cs typeface="Century Gothic"/>
                        </a:rPr>
                        <a:t> Municipal de Imagen Urbana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CF032EB6-93ED-3348-8200-BA7880200817}"/>
              </a:ext>
            </a:extLst>
          </p:cNvPr>
          <p:cNvSpPr txBox="1"/>
          <p:nvPr/>
        </p:nvSpPr>
        <p:spPr>
          <a:xfrm>
            <a:off x="7115926" y="3156057"/>
            <a:ext cx="37487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/>
              <a:t>LA satisfacción ciudadana aumentará con</a:t>
            </a:r>
          </a:p>
          <a:p>
            <a:r>
              <a:rPr lang="es-ES_tradnl" sz="1600" dirty="0"/>
              <a:t>Intervenciones en escuelas, que son lo que</a:t>
            </a:r>
          </a:p>
          <a:p>
            <a:r>
              <a:rPr lang="es-ES_tradnl" sz="1600" dirty="0"/>
              <a:t>Más se solicita; asimismo, se tienen ya </a:t>
            </a:r>
            <a:r>
              <a:rPr lang="es-ES_tradnl" sz="1600" dirty="0" err="1"/>
              <a:t>pla</a:t>
            </a:r>
            <a:r>
              <a:rPr lang="es-ES_tradnl" sz="1600" dirty="0"/>
              <a:t>-</a:t>
            </a:r>
          </a:p>
          <a:p>
            <a:r>
              <a:rPr lang="es-ES_tradnl" sz="1600" dirty="0" err="1"/>
              <a:t>neadas</a:t>
            </a:r>
            <a:r>
              <a:rPr lang="es-ES_tradnl" sz="1600" dirty="0"/>
              <a:t> más acciones en el municipio para </a:t>
            </a:r>
          </a:p>
          <a:p>
            <a:r>
              <a:rPr lang="es-ES_tradnl" sz="1600" dirty="0"/>
              <a:t>Atender la meta..</a:t>
            </a:r>
          </a:p>
          <a:p>
            <a:r>
              <a:rPr lang="es-ES_tradnl" sz="1600" dirty="0"/>
              <a:t> 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C92AE5A2-E2F5-4C44-975C-A5865F1038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6606072"/>
              </p:ext>
            </p:extLst>
          </p:nvPr>
        </p:nvGraphicFramePr>
        <p:xfrm>
          <a:off x="2223532" y="2942780"/>
          <a:ext cx="4855626" cy="324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C693BFDE-E783-5B44-87B8-8F5E725D582B}"/>
              </a:ext>
            </a:extLst>
          </p:cNvPr>
          <p:cNvSpPr txBox="1"/>
          <p:nvPr/>
        </p:nvSpPr>
        <p:spPr>
          <a:xfrm>
            <a:off x="2793570" y="406399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1251737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BB606F-2F93-CF40-8E10-9939459B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829" y="16933"/>
            <a:ext cx="3240405" cy="10801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69F5CE-FA76-9044-AB5E-2886A9D15BD9}"/>
              </a:ext>
            </a:extLst>
          </p:cNvPr>
          <p:cNvSpPr/>
          <p:nvPr/>
        </p:nvSpPr>
        <p:spPr>
          <a:xfrm>
            <a:off x="5067300" y="16933"/>
            <a:ext cx="1168400" cy="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729F07-F985-1348-BE7F-9BE27D758751}"/>
              </a:ext>
            </a:extLst>
          </p:cNvPr>
          <p:cNvSpPr txBox="1"/>
          <p:nvPr/>
        </p:nvSpPr>
        <p:spPr>
          <a:xfrm>
            <a:off x="855680" y="16933"/>
            <a:ext cx="419100" cy="6841067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DE INDICADORES DEL EJE 4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45747D-A37E-F74D-BDF1-C106D3F3FB32}"/>
              </a:ext>
            </a:extLst>
          </p:cNvPr>
          <p:cNvSpPr txBox="1"/>
          <p:nvPr/>
        </p:nvSpPr>
        <p:spPr>
          <a:xfrm>
            <a:off x="1274780" y="16932"/>
            <a:ext cx="419100" cy="6841067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>
                <a:solidFill>
                  <a:srgbClr val="00B050"/>
                </a:solidFill>
              </a:rPr>
              <a:t>Por la </a:t>
            </a:r>
            <a:r>
              <a:rPr lang="es-ES" dirty="0" err="1">
                <a:solidFill>
                  <a:srgbClr val="00B050"/>
                </a:solidFill>
              </a:rPr>
              <a:t>Suatentabilidad</a:t>
            </a:r>
            <a:r>
              <a:rPr lang="es-ES" dirty="0">
                <a:solidFill>
                  <a:srgbClr val="00B050"/>
                </a:solidFill>
              </a:rPr>
              <a:t> de Villa de Reyes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2A3CFF1-5080-2C4A-AB68-CD0FA9263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890572"/>
              </p:ext>
            </p:extLst>
          </p:nvPr>
        </p:nvGraphicFramePr>
        <p:xfrm>
          <a:off x="2223532" y="13986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31. Programa de Agua Potable, Infraestructura Hidráulica y Saneamiento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874A8951-8F3B-2549-A654-396B7E2ED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3397770"/>
              </p:ext>
            </p:extLst>
          </p:nvPr>
        </p:nvGraphicFramePr>
        <p:xfrm>
          <a:off x="2223532" y="2942780"/>
          <a:ext cx="4855626" cy="324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F823B193-4C07-894A-8199-90C448F63BC9}"/>
              </a:ext>
            </a:extLst>
          </p:cNvPr>
          <p:cNvSpPr txBox="1"/>
          <p:nvPr/>
        </p:nvSpPr>
        <p:spPr>
          <a:xfrm>
            <a:off x="3192913" y="3437465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21%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3961927-A923-6645-9014-59D2D1E96F82}"/>
              </a:ext>
            </a:extLst>
          </p:cNvPr>
          <p:cNvSpPr txBox="1"/>
          <p:nvPr/>
        </p:nvSpPr>
        <p:spPr>
          <a:xfrm>
            <a:off x="2793570" y="406399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24%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F032EB6-93ED-3348-8200-BA7880200817}"/>
              </a:ext>
            </a:extLst>
          </p:cNvPr>
          <p:cNvSpPr txBox="1"/>
          <p:nvPr/>
        </p:nvSpPr>
        <p:spPr>
          <a:xfrm>
            <a:off x="7115926" y="3156057"/>
            <a:ext cx="373634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/>
              <a:t>Se está preparado para presentar los </a:t>
            </a:r>
          </a:p>
          <a:p>
            <a:r>
              <a:rPr lang="es-ES_tradnl" sz="1600" dirty="0"/>
              <a:t>programas PRODER y PROSANEAR y cum-</a:t>
            </a:r>
          </a:p>
          <a:p>
            <a:r>
              <a:rPr lang="es-ES_tradnl" sz="1600" dirty="0" err="1"/>
              <a:t>plir</a:t>
            </a:r>
            <a:r>
              <a:rPr lang="es-ES_tradnl" sz="1600" dirty="0"/>
              <a:t> metas; también, se reiniciarán las -</a:t>
            </a:r>
          </a:p>
          <a:p>
            <a:r>
              <a:rPr lang="es-ES_tradnl" sz="1600" dirty="0"/>
              <a:t>acciones del programa de Cultura del Agua</a:t>
            </a:r>
          </a:p>
          <a:p>
            <a:r>
              <a:rPr lang="es-ES_tradnl" sz="1600" dirty="0"/>
              <a:t>en escuelas y comunidades, puesto que </a:t>
            </a:r>
          </a:p>
          <a:p>
            <a:r>
              <a:rPr lang="es-ES_tradnl" sz="1600" dirty="0"/>
              <a:t>habían sido suspendidas por razones </a:t>
            </a:r>
            <a:r>
              <a:rPr lang="es-ES_tradnl" sz="1600" dirty="0" err="1"/>
              <a:t>sani</a:t>
            </a:r>
            <a:r>
              <a:rPr lang="es-ES_tradnl" sz="1600" dirty="0"/>
              <a:t>-</a:t>
            </a:r>
          </a:p>
          <a:p>
            <a:r>
              <a:rPr lang="es-ES_tradnl" sz="1600" dirty="0" err="1"/>
              <a:t>tarias</a:t>
            </a:r>
            <a:r>
              <a:rPr lang="es-ES_tradnl" sz="1600" dirty="0"/>
              <a:t>.</a:t>
            </a:r>
          </a:p>
          <a:p>
            <a:r>
              <a:rPr lang="es-ES_tradnl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99936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BB606F-2F93-CF40-8E10-9939459B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829" y="16933"/>
            <a:ext cx="3240405" cy="10801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69F5CE-FA76-9044-AB5E-2886A9D15BD9}"/>
              </a:ext>
            </a:extLst>
          </p:cNvPr>
          <p:cNvSpPr/>
          <p:nvPr/>
        </p:nvSpPr>
        <p:spPr>
          <a:xfrm>
            <a:off x="5067300" y="16933"/>
            <a:ext cx="1168400" cy="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729F07-F985-1348-BE7F-9BE27D758751}"/>
              </a:ext>
            </a:extLst>
          </p:cNvPr>
          <p:cNvSpPr txBox="1"/>
          <p:nvPr/>
        </p:nvSpPr>
        <p:spPr>
          <a:xfrm>
            <a:off x="855680" y="16933"/>
            <a:ext cx="419100" cy="68410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CUMPLIMIENTO DE INDICADORES DEL EJE 5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45747D-A37E-F74D-BDF1-C106D3F3FB32}"/>
              </a:ext>
            </a:extLst>
          </p:cNvPr>
          <p:cNvSpPr txBox="1"/>
          <p:nvPr/>
        </p:nvSpPr>
        <p:spPr>
          <a:xfrm>
            <a:off x="1274780" y="16932"/>
            <a:ext cx="419100" cy="68410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200" dirty="0"/>
              <a:t>Por Un Gobierno Responsable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2A3CFF1-5080-2C4A-AB68-CD0FA9263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205262"/>
              </p:ext>
            </p:extLst>
          </p:nvPr>
        </p:nvGraphicFramePr>
        <p:xfrm>
          <a:off x="2223532" y="13986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7. Programa</a:t>
                      </a:r>
                      <a:r>
                        <a:rPr lang="es-ES" sz="1600" baseline="0" dirty="0">
                          <a:latin typeface="Century Gothic"/>
                          <a:cs typeface="Century Gothic"/>
                        </a:rPr>
                        <a:t> de Oficialía Mayor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874A8951-8F3B-2549-A654-396B7E2ED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6189101"/>
              </p:ext>
            </p:extLst>
          </p:nvPr>
        </p:nvGraphicFramePr>
        <p:xfrm>
          <a:off x="2223532" y="2942780"/>
          <a:ext cx="4855626" cy="324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F823B193-4C07-894A-8199-90C448F63BC9}"/>
              </a:ext>
            </a:extLst>
          </p:cNvPr>
          <p:cNvSpPr txBox="1"/>
          <p:nvPr/>
        </p:nvSpPr>
        <p:spPr>
          <a:xfrm>
            <a:off x="2899244" y="3573109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29%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F032EB6-93ED-3348-8200-BA7880200817}"/>
              </a:ext>
            </a:extLst>
          </p:cNvPr>
          <p:cNvSpPr txBox="1"/>
          <p:nvPr/>
        </p:nvSpPr>
        <p:spPr>
          <a:xfrm>
            <a:off x="7115926" y="3156057"/>
            <a:ext cx="366420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/>
              <a:t>El programa de capacitación ya iniciará en</a:t>
            </a:r>
          </a:p>
          <a:p>
            <a:r>
              <a:rPr lang="es-ES_tradnl" sz="1600" dirty="0"/>
              <a:t>el 2º trimestre, con lo que se eliminará el</a:t>
            </a:r>
          </a:p>
          <a:p>
            <a:r>
              <a:rPr lang="es-ES_tradnl" sz="1600" dirty="0"/>
              <a:t>rezago en esas metas.</a:t>
            </a:r>
          </a:p>
          <a:p>
            <a:endParaRPr lang="es-ES_tradnl" sz="1600" dirty="0"/>
          </a:p>
          <a:p>
            <a:r>
              <a:rPr lang="es-ES_tradnl" sz="1600" dirty="0"/>
              <a:t>En cuanto al parque vehicular, ya se tiene </a:t>
            </a:r>
          </a:p>
          <a:p>
            <a:r>
              <a:rPr lang="es-ES_tradnl" sz="1600" dirty="0"/>
              <a:t>la planificación de mantenimiento mayor,</a:t>
            </a:r>
          </a:p>
          <a:p>
            <a:r>
              <a:rPr lang="es-ES_tradnl" sz="1600" dirty="0"/>
              <a:t>sujeto a la disponibilidad presupuestal.</a:t>
            </a:r>
          </a:p>
          <a:p>
            <a:r>
              <a:rPr lang="es-ES_tradnl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1113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BB606F-2F93-CF40-8E10-9939459B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829" y="16933"/>
            <a:ext cx="3240405" cy="10801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69F5CE-FA76-9044-AB5E-2886A9D15BD9}"/>
              </a:ext>
            </a:extLst>
          </p:cNvPr>
          <p:cNvSpPr/>
          <p:nvPr/>
        </p:nvSpPr>
        <p:spPr>
          <a:xfrm>
            <a:off x="5067300" y="16933"/>
            <a:ext cx="1168400" cy="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729F07-F985-1348-BE7F-9BE27D758751}"/>
              </a:ext>
            </a:extLst>
          </p:cNvPr>
          <p:cNvSpPr txBox="1"/>
          <p:nvPr/>
        </p:nvSpPr>
        <p:spPr>
          <a:xfrm>
            <a:off x="855680" y="16933"/>
            <a:ext cx="419100" cy="68410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CUMPLIMIENTO DE INDICADORES DEL EJE 5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45747D-A37E-F74D-BDF1-C106D3F3FB32}"/>
              </a:ext>
            </a:extLst>
          </p:cNvPr>
          <p:cNvSpPr txBox="1"/>
          <p:nvPr/>
        </p:nvSpPr>
        <p:spPr>
          <a:xfrm>
            <a:off x="1274780" y="16932"/>
            <a:ext cx="419100" cy="68410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Por Un Gobierno Responsable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2A3CFF1-5080-2C4A-AB68-CD0FA9263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349675"/>
              </p:ext>
            </p:extLst>
          </p:nvPr>
        </p:nvGraphicFramePr>
        <p:xfrm>
          <a:off x="2223532" y="13986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8. Programa</a:t>
                      </a:r>
                      <a:r>
                        <a:rPr lang="es-ES" sz="1600" baseline="0" dirty="0">
                          <a:latin typeface="Century Gothic"/>
                          <a:cs typeface="Century Gothic"/>
                        </a:rPr>
                        <a:t> de Contraloría Interna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874A8951-8F3B-2549-A654-396B7E2ED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8880599"/>
              </p:ext>
            </p:extLst>
          </p:nvPr>
        </p:nvGraphicFramePr>
        <p:xfrm>
          <a:off x="2223532" y="2942780"/>
          <a:ext cx="4855626" cy="324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23961927-A923-6645-9014-59D2D1E96F82}"/>
              </a:ext>
            </a:extLst>
          </p:cNvPr>
          <p:cNvSpPr txBox="1"/>
          <p:nvPr/>
        </p:nvSpPr>
        <p:spPr>
          <a:xfrm>
            <a:off x="3724903" y="437917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100%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F032EB6-93ED-3348-8200-BA7880200817}"/>
              </a:ext>
            </a:extLst>
          </p:cNvPr>
          <p:cNvSpPr txBox="1"/>
          <p:nvPr/>
        </p:nvSpPr>
        <p:spPr>
          <a:xfrm>
            <a:off x="7079158" y="3190725"/>
            <a:ext cx="381623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/>
              <a:t>Debido a la sobrecarga de trabajo del inicio </a:t>
            </a:r>
          </a:p>
          <a:p>
            <a:r>
              <a:rPr lang="es-ES_tradnl" sz="1600" dirty="0"/>
              <a:t>de administración y los cambios en los </a:t>
            </a:r>
            <a:r>
              <a:rPr lang="es-ES_tradnl" sz="1600" dirty="0" err="1"/>
              <a:t>sis</a:t>
            </a:r>
            <a:r>
              <a:rPr lang="es-ES_tradnl" sz="1600" dirty="0"/>
              <a:t>-</a:t>
            </a:r>
          </a:p>
          <a:p>
            <a:r>
              <a:rPr lang="es-ES_tradnl" sz="1600" dirty="0"/>
              <a:t>temas de Control a nivel estatal, (Sistema </a:t>
            </a:r>
          </a:p>
          <a:p>
            <a:r>
              <a:rPr lang="es-ES_tradnl" sz="1600" dirty="0"/>
              <a:t>estatal Anticorrupción), no se ha avanzado </a:t>
            </a:r>
          </a:p>
          <a:p>
            <a:r>
              <a:rPr lang="es-ES_tradnl" sz="1600" dirty="0"/>
              <a:t>en las metas; ya se tiene programado aten-</a:t>
            </a:r>
          </a:p>
          <a:p>
            <a:r>
              <a:rPr lang="es-ES_tradnl" sz="1600" dirty="0"/>
              <a:t>der los rezagos en el 2º trimestre.  </a:t>
            </a:r>
          </a:p>
          <a:p>
            <a:r>
              <a:rPr lang="es-ES_tradnl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49599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BB606F-2F93-CF40-8E10-9939459B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829" y="16933"/>
            <a:ext cx="3240405" cy="10801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69F5CE-FA76-9044-AB5E-2886A9D15BD9}"/>
              </a:ext>
            </a:extLst>
          </p:cNvPr>
          <p:cNvSpPr/>
          <p:nvPr/>
        </p:nvSpPr>
        <p:spPr>
          <a:xfrm>
            <a:off x="5067300" y="16933"/>
            <a:ext cx="1168400" cy="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729F07-F985-1348-BE7F-9BE27D758751}"/>
              </a:ext>
            </a:extLst>
          </p:cNvPr>
          <p:cNvSpPr txBox="1"/>
          <p:nvPr/>
        </p:nvSpPr>
        <p:spPr>
          <a:xfrm>
            <a:off x="855680" y="16933"/>
            <a:ext cx="419100" cy="68410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CUMPLIMIENTO DE INDICADORES DEL EJE 5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45747D-A37E-F74D-BDF1-C106D3F3FB32}"/>
              </a:ext>
            </a:extLst>
          </p:cNvPr>
          <p:cNvSpPr txBox="1"/>
          <p:nvPr/>
        </p:nvSpPr>
        <p:spPr>
          <a:xfrm>
            <a:off x="1274780" y="16932"/>
            <a:ext cx="419100" cy="68410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Por Un Gobierno Responsable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2A3CFF1-5080-2C4A-AB68-CD0FA9263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128078"/>
              </p:ext>
            </p:extLst>
          </p:nvPr>
        </p:nvGraphicFramePr>
        <p:xfrm>
          <a:off x="2223532" y="13986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9. Programa</a:t>
                      </a:r>
                      <a:r>
                        <a:rPr lang="es-ES" sz="1600" baseline="0" dirty="0">
                          <a:latin typeface="Century Gothic"/>
                          <a:cs typeface="Century Gothic"/>
                        </a:rPr>
                        <a:t> del Registro Civil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874A8951-8F3B-2549-A654-396B7E2ED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0171206"/>
              </p:ext>
            </p:extLst>
          </p:nvPr>
        </p:nvGraphicFramePr>
        <p:xfrm>
          <a:off x="2223532" y="2942780"/>
          <a:ext cx="4855626" cy="324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F823B193-4C07-894A-8199-90C448F63BC9}"/>
              </a:ext>
            </a:extLst>
          </p:cNvPr>
          <p:cNvSpPr txBox="1"/>
          <p:nvPr/>
        </p:nvSpPr>
        <p:spPr>
          <a:xfrm>
            <a:off x="2882311" y="3573109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25%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3961927-A923-6645-9014-59D2D1E96F82}"/>
              </a:ext>
            </a:extLst>
          </p:cNvPr>
          <p:cNvSpPr txBox="1"/>
          <p:nvPr/>
        </p:nvSpPr>
        <p:spPr>
          <a:xfrm>
            <a:off x="2882311" y="4379174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25%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F032EB6-93ED-3348-8200-BA7880200817}"/>
              </a:ext>
            </a:extLst>
          </p:cNvPr>
          <p:cNvSpPr txBox="1"/>
          <p:nvPr/>
        </p:nvSpPr>
        <p:spPr>
          <a:xfrm>
            <a:off x="7115926" y="3156057"/>
            <a:ext cx="37328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/>
              <a:t>Ya se trabaja en la medición de la satis-</a:t>
            </a:r>
          </a:p>
          <a:p>
            <a:r>
              <a:rPr lang="es-ES_tradnl" sz="1600" dirty="0"/>
              <a:t>facción ciudadana con el servicio del Re-</a:t>
            </a:r>
          </a:p>
          <a:p>
            <a:r>
              <a:rPr lang="es-ES_tradnl" sz="1600" dirty="0" err="1"/>
              <a:t>gistro</a:t>
            </a:r>
            <a:r>
              <a:rPr lang="es-ES_tradnl" sz="1600" dirty="0"/>
              <a:t> Civil; asimismo, también se </a:t>
            </a:r>
            <a:r>
              <a:rPr lang="es-ES_tradnl" sz="1600" dirty="0" err="1"/>
              <a:t>deter</a:t>
            </a:r>
            <a:r>
              <a:rPr lang="es-ES_tradnl" sz="1600" dirty="0"/>
              <a:t>-</a:t>
            </a:r>
          </a:p>
          <a:p>
            <a:r>
              <a:rPr lang="es-ES_tradnl" sz="1600" dirty="0"/>
              <a:t>minará cuanta gente aun no tiene Acta de</a:t>
            </a:r>
          </a:p>
          <a:p>
            <a:r>
              <a:rPr lang="es-ES_tradnl" sz="1600" dirty="0"/>
              <a:t>Nacimiento, para atenderlo a la brevedad..</a:t>
            </a:r>
          </a:p>
          <a:p>
            <a:r>
              <a:rPr lang="es-ES_tradnl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52928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BB606F-2F93-CF40-8E10-9939459B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829" y="16933"/>
            <a:ext cx="3240405" cy="10801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69F5CE-FA76-9044-AB5E-2886A9D15BD9}"/>
              </a:ext>
            </a:extLst>
          </p:cNvPr>
          <p:cNvSpPr/>
          <p:nvPr/>
        </p:nvSpPr>
        <p:spPr>
          <a:xfrm>
            <a:off x="5067300" y="16933"/>
            <a:ext cx="1168400" cy="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729F07-F985-1348-BE7F-9BE27D758751}"/>
              </a:ext>
            </a:extLst>
          </p:cNvPr>
          <p:cNvSpPr txBox="1"/>
          <p:nvPr/>
        </p:nvSpPr>
        <p:spPr>
          <a:xfrm>
            <a:off x="855680" y="16933"/>
            <a:ext cx="419100" cy="68410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CUMPLIMIENTO DE INDICADORES DEL </a:t>
            </a:r>
            <a:r>
              <a:rPr lang="es-ES"/>
              <a:t>EJE 3</a:t>
            </a:r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45747D-A37E-F74D-BDF1-C106D3F3FB32}"/>
              </a:ext>
            </a:extLst>
          </p:cNvPr>
          <p:cNvSpPr txBox="1"/>
          <p:nvPr/>
        </p:nvSpPr>
        <p:spPr>
          <a:xfrm>
            <a:off x="1274780" y="16932"/>
            <a:ext cx="419100" cy="68410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Por </a:t>
            </a:r>
            <a:r>
              <a:rPr lang="es-ES" dirty="0"/>
              <a:t>la Economía de Villa </a:t>
            </a:r>
            <a:r>
              <a:rPr lang="es-ES"/>
              <a:t>de Reyes</a:t>
            </a:r>
            <a:endParaRPr lang="es-ES" dirty="0"/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2A3CFF1-5080-2C4A-AB68-CD0FA9263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163477"/>
              </p:ext>
            </p:extLst>
          </p:nvPr>
        </p:nvGraphicFramePr>
        <p:xfrm>
          <a:off x="2223532" y="13986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20. Programa de la Dirección Jurídica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874A8951-8F3B-2549-A654-396B7E2ED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3994458"/>
              </p:ext>
            </p:extLst>
          </p:nvPr>
        </p:nvGraphicFramePr>
        <p:xfrm>
          <a:off x="2223532" y="2942780"/>
          <a:ext cx="4855626" cy="324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CF032EB6-93ED-3348-8200-BA7880200817}"/>
              </a:ext>
            </a:extLst>
          </p:cNvPr>
          <p:cNvSpPr txBox="1"/>
          <p:nvPr/>
        </p:nvSpPr>
        <p:spPr>
          <a:xfrm>
            <a:off x="7115926" y="3156057"/>
            <a:ext cx="35795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/>
              <a:t>Se mantiene el trabajo en los ámbitos la-</a:t>
            </a:r>
          </a:p>
          <a:p>
            <a:r>
              <a:rPr lang="es-ES_tradnl" sz="1600" dirty="0" err="1"/>
              <a:t>boral</a:t>
            </a:r>
            <a:r>
              <a:rPr lang="es-ES_tradnl" sz="1600" dirty="0"/>
              <a:t>, administrativo y penal, así como la</a:t>
            </a:r>
          </a:p>
          <a:p>
            <a:r>
              <a:rPr lang="es-ES_tradnl" sz="1600" dirty="0"/>
              <a:t>atención jurídica a las áreas y asesoría a </a:t>
            </a:r>
          </a:p>
          <a:p>
            <a:r>
              <a:rPr lang="es-ES_tradnl" sz="1600" dirty="0"/>
              <a:t>la ciudadanía.</a:t>
            </a:r>
          </a:p>
          <a:p>
            <a:r>
              <a:rPr lang="es-ES_tradnl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28985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BB606F-2F93-CF40-8E10-9939459B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829" y="16933"/>
            <a:ext cx="3240405" cy="10801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69F5CE-FA76-9044-AB5E-2886A9D15BD9}"/>
              </a:ext>
            </a:extLst>
          </p:cNvPr>
          <p:cNvSpPr/>
          <p:nvPr/>
        </p:nvSpPr>
        <p:spPr>
          <a:xfrm>
            <a:off x="5067300" y="16933"/>
            <a:ext cx="1168400" cy="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729F07-F985-1348-BE7F-9BE27D758751}"/>
              </a:ext>
            </a:extLst>
          </p:cNvPr>
          <p:cNvSpPr txBox="1"/>
          <p:nvPr/>
        </p:nvSpPr>
        <p:spPr>
          <a:xfrm>
            <a:off x="855680" y="16933"/>
            <a:ext cx="419100" cy="68410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CUMPLIMIENTO DE INDICADORES DEL EJE 5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45747D-A37E-F74D-BDF1-C106D3F3FB32}"/>
              </a:ext>
            </a:extLst>
          </p:cNvPr>
          <p:cNvSpPr txBox="1"/>
          <p:nvPr/>
        </p:nvSpPr>
        <p:spPr>
          <a:xfrm>
            <a:off x="1274780" y="16932"/>
            <a:ext cx="419100" cy="68410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Por Un Gobierno Responsable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2A3CFF1-5080-2C4A-AB68-CD0FA9263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547502"/>
              </p:ext>
            </p:extLst>
          </p:nvPr>
        </p:nvGraphicFramePr>
        <p:xfrm>
          <a:off x="2223532" y="13986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21. Programa</a:t>
                      </a:r>
                      <a:r>
                        <a:rPr lang="es-ES" sz="1600" baseline="0" dirty="0">
                          <a:latin typeface="Century Gothic"/>
                          <a:cs typeface="Century Gothic"/>
                        </a:rPr>
                        <a:t> de la Sindicatura Municipal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874A8951-8F3B-2549-A654-396B7E2ED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3880573"/>
              </p:ext>
            </p:extLst>
          </p:nvPr>
        </p:nvGraphicFramePr>
        <p:xfrm>
          <a:off x="2223532" y="2942780"/>
          <a:ext cx="4855626" cy="324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CF032EB6-93ED-3348-8200-BA7880200817}"/>
              </a:ext>
            </a:extLst>
          </p:cNvPr>
          <p:cNvSpPr txBox="1"/>
          <p:nvPr/>
        </p:nvSpPr>
        <p:spPr>
          <a:xfrm>
            <a:off x="7115926" y="3156057"/>
            <a:ext cx="36725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/>
              <a:t>Se mantiene la atención a la ciudadanía y </a:t>
            </a:r>
          </a:p>
          <a:p>
            <a:r>
              <a:rPr lang="es-ES_tradnl" sz="1600" dirty="0"/>
              <a:t>se ha logrado fomentar  la  conciliación  y </a:t>
            </a:r>
          </a:p>
          <a:p>
            <a:r>
              <a:rPr lang="es-ES_tradnl" sz="1600" dirty="0"/>
              <a:t>mediación de conflictos.</a:t>
            </a:r>
          </a:p>
          <a:p>
            <a:r>
              <a:rPr lang="es-ES_tradnl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86864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BB606F-2F93-CF40-8E10-9939459B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829" y="16933"/>
            <a:ext cx="3240405" cy="10801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69F5CE-FA76-9044-AB5E-2886A9D15BD9}"/>
              </a:ext>
            </a:extLst>
          </p:cNvPr>
          <p:cNvSpPr/>
          <p:nvPr/>
        </p:nvSpPr>
        <p:spPr>
          <a:xfrm>
            <a:off x="5067300" y="16933"/>
            <a:ext cx="1168400" cy="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729F07-F985-1348-BE7F-9BE27D758751}"/>
              </a:ext>
            </a:extLst>
          </p:cNvPr>
          <p:cNvSpPr txBox="1"/>
          <p:nvPr/>
        </p:nvSpPr>
        <p:spPr>
          <a:xfrm>
            <a:off x="855680" y="16933"/>
            <a:ext cx="419100" cy="68410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CUMPLIMIENTO DE INDICADORES DEL EJE 5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45747D-A37E-F74D-BDF1-C106D3F3FB32}"/>
              </a:ext>
            </a:extLst>
          </p:cNvPr>
          <p:cNvSpPr txBox="1"/>
          <p:nvPr/>
        </p:nvSpPr>
        <p:spPr>
          <a:xfrm>
            <a:off x="1274780" y="16932"/>
            <a:ext cx="419100" cy="68410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Por Un Gobierno Responsable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2A3CFF1-5080-2C4A-AB68-CD0FA9263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218262"/>
              </p:ext>
            </p:extLst>
          </p:nvPr>
        </p:nvGraphicFramePr>
        <p:xfrm>
          <a:off x="2223532" y="13986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22. Programa</a:t>
                      </a:r>
                      <a:r>
                        <a:rPr lang="es-ES" sz="1600" baseline="0" dirty="0">
                          <a:latin typeface="Century Gothic"/>
                          <a:cs typeface="Century Gothic"/>
                        </a:rPr>
                        <a:t> de la Presidencia Municipal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874A8951-8F3B-2549-A654-396B7E2ED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4141054"/>
              </p:ext>
            </p:extLst>
          </p:nvPr>
        </p:nvGraphicFramePr>
        <p:xfrm>
          <a:off x="2223532" y="2942780"/>
          <a:ext cx="4855626" cy="324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F823B193-4C07-894A-8199-90C448F63BC9}"/>
              </a:ext>
            </a:extLst>
          </p:cNvPr>
          <p:cNvSpPr txBox="1"/>
          <p:nvPr/>
        </p:nvSpPr>
        <p:spPr>
          <a:xfrm>
            <a:off x="3215923" y="3437465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15%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3961927-A923-6645-9014-59D2D1E96F82}"/>
              </a:ext>
            </a:extLst>
          </p:cNvPr>
          <p:cNvSpPr txBox="1"/>
          <p:nvPr/>
        </p:nvSpPr>
        <p:spPr>
          <a:xfrm>
            <a:off x="2775067" y="430148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31%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F032EB6-93ED-3348-8200-BA7880200817}"/>
              </a:ext>
            </a:extLst>
          </p:cNvPr>
          <p:cNvSpPr txBox="1"/>
          <p:nvPr/>
        </p:nvSpPr>
        <p:spPr>
          <a:xfrm>
            <a:off x="7115926" y="3156057"/>
            <a:ext cx="386541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/>
              <a:t>Este programa engloba a los subprogramas </a:t>
            </a:r>
          </a:p>
          <a:p>
            <a:r>
              <a:rPr lang="es-ES_tradnl" sz="1600" dirty="0"/>
              <a:t>de Presidencia y de Planeación; se tiene </a:t>
            </a:r>
          </a:p>
          <a:p>
            <a:r>
              <a:rPr lang="es-ES_tradnl" sz="1600" dirty="0"/>
              <a:t>rezago en la sesión de COPLADEM, que se </a:t>
            </a:r>
          </a:p>
          <a:p>
            <a:r>
              <a:rPr lang="es-ES_tradnl" sz="1600" dirty="0"/>
              <a:t>tendrá como resultado de esta evaluación y </a:t>
            </a:r>
          </a:p>
          <a:p>
            <a:r>
              <a:rPr lang="es-ES_tradnl" sz="1600" dirty="0"/>
              <a:t>en las auditorías externas, toda vez que de-</a:t>
            </a:r>
          </a:p>
          <a:p>
            <a:r>
              <a:rPr lang="es-ES_tradnl" sz="1600" dirty="0"/>
              <a:t>penden de que se asigne o concurse a la en-</a:t>
            </a:r>
          </a:p>
          <a:p>
            <a:r>
              <a:rPr lang="es-ES_tradnl" sz="1600" dirty="0" err="1"/>
              <a:t>tidad</a:t>
            </a:r>
            <a:r>
              <a:rPr lang="es-ES_tradnl" sz="1600" dirty="0"/>
              <a:t> auditora.</a:t>
            </a:r>
          </a:p>
          <a:p>
            <a:r>
              <a:rPr lang="es-ES_tradnl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73214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BB606F-2F93-CF40-8E10-9939459B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829" y="16933"/>
            <a:ext cx="3240405" cy="10801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69F5CE-FA76-9044-AB5E-2886A9D15BD9}"/>
              </a:ext>
            </a:extLst>
          </p:cNvPr>
          <p:cNvSpPr/>
          <p:nvPr/>
        </p:nvSpPr>
        <p:spPr>
          <a:xfrm>
            <a:off x="5067300" y="16933"/>
            <a:ext cx="1168400" cy="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729F07-F985-1348-BE7F-9BE27D758751}"/>
              </a:ext>
            </a:extLst>
          </p:cNvPr>
          <p:cNvSpPr txBox="1"/>
          <p:nvPr/>
        </p:nvSpPr>
        <p:spPr>
          <a:xfrm>
            <a:off x="855680" y="16933"/>
            <a:ext cx="419100" cy="68410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CUMPLIMIENTO DE INDICADORES DEL EJE 5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45747D-A37E-F74D-BDF1-C106D3F3FB32}"/>
              </a:ext>
            </a:extLst>
          </p:cNvPr>
          <p:cNvSpPr txBox="1"/>
          <p:nvPr/>
        </p:nvSpPr>
        <p:spPr>
          <a:xfrm>
            <a:off x="1274780" y="16932"/>
            <a:ext cx="419100" cy="68410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Por Un Gobierno Responsable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2A3CFF1-5080-2C4A-AB68-CD0FA9263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365185"/>
              </p:ext>
            </p:extLst>
          </p:nvPr>
        </p:nvGraphicFramePr>
        <p:xfrm>
          <a:off x="2223532" y="13986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23. Programa</a:t>
                      </a:r>
                      <a:r>
                        <a:rPr lang="es-ES" sz="1600" baseline="0" dirty="0">
                          <a:latin typeface="Century Gothic"/>
                          <a:cs typeface="Century Gothic"/>
                        </a:rPr>
                        <a:t> de la Secretaría General del Ayuntamiento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874A8951-8F3B-2549-A654-396B7E2ED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8027948"/>
              </p:ext>
            </p:extLst>
          </p:nvPr>
        </p:nvGraphicFramePr>
        <p:xfrm>
          <a:off x="2223532" y="2942780"/>
          <a:ext cx="4855626" cy="324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F823B193-4C07-894A-8199-90C448F63BC9}"/>
              </a:ext>
            </a:extLst>
          </p:cNvPr>
          <p:cNvSpPr txBox="1"/>
          <p:nvPr/>
        </p:nvSpPr>
        <p:spPr>
          <a:xfrm>
            <a:off x="3087080" y="3479605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21%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3961927-A923-6645-9014-59D2D1E96F82}"/>
              </a:ext>
            </a:extLst>
          </p:cNvPr>
          <p:cNvSpPr txBox="1"/>
          <p:nvPr/>
        </p:nvSpPr>
        <p:spPr>
          <a:xfrm>
            <a:off x="2397871" y="3848937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10%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F032EB6-93ED-3348-8200-BA7880200817}"/>
              </a:ext>
            </a:extLst>
          </p:cNvPr>
          <p:cNvSpPr txBox="1"/>
          <p:nvPr/>
        </p:nvSpPr>
        <p:spPr>
          <a:xfrm>
            <a:off x="7115926" y="3156057"/>
            <a:ext cx="379238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/>
              <a:t>Incluye los subprogramas de Derechos </a:t>
            </a:r>
            <a:r>
              <a:rPr lang="es-ES_tradnl" sz="1600" dirty="0" err="1"/>
              <a:t>Hu</a:t>
            </a:r>
            <a:r>
              <a:rPr lang="es-ES_tradnl" sz="1600" dirty="0"/>
              <a:t>-</a:t>
            </a:r>
          </a:p>
          <a:p>
            <a:r>
              <a:rPr lang="es-ES_tradnl" sz="1600" dirty="0"/>
              <a:t>Manos, Archivo, Comisión Reguladora, Par-</a:t>
            </a:r>
          </a:p>
          <a:p>
            <a:r>
              <a:rPr lang="es-ES_tradnl" sz="1600" dirty="0" err="1"/>
              <a:t>ticipación</a:t>
            </a:r>
            <a:r>
              <a:rPr lang="es-ES_tradnl" sz="1600" dirty="0"/>
              <a:t> Ciudadana y Juntas de Mejoras y </a:t>
            </a:r>
          </a:p>
          <a:p>
            <a:r>
              <a:rPr lang="es-ES_tradnl" sz="1600" dirty="0"/>
              <a:t>Secretaría General; ya se trabaja en las </a:t>
            </a:r>
          </a:p>
          <a:p>
            <a:r>
              <a:rPr lang="es-ES_tradnl" sz="1600" dirty="0"/>
              <a:t>metas que presentan rezago, como la crea-</a:t>
            </a:r>
          </a:p>
          <a:p>
            <a:r>
              <a:rPr lang="es-ES_tradnl" sz="1600" dirty="0" err="1"/>
              <a:t>ción</a:t>
            </a:r>
            <a:r>
              <a:rPr lang="es-ES_tradnl" sz="1600" dirty="0"/>
              <a:t> de la Red de Mujeres, programada </a:t>
            </a:r>
            <a:r>
              <a:rPr lang="es-ES_tradnl" sz="1600" dirty="0" err="1"/>
              <a:t>pa</a:t>
            </a:r>
            <a:r>
              <a:rPr lang="es-ES_tradnl" sz="1600" dirty="0"/>
              <a:t>-</a:t>
            </a:r>
          </a:p>
          <a:p>
            <a:r>
              <a:rPr lang="es-ES_tradnl" sz="1600" dirty="0" err="1"/>
              <a:t>ra</a:t>
            </a:r>
            <a:r>
              <a:rPr lang="es-ES_tradnl" sz="1600" dirty="0"/>
              <a:t> el 2º trimestre.</a:t>
            </a:r>
          </a:p>
          <a:p>
            <a:r>
              <a:rPr lang="es-ES_tradnl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8160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BB606F-2F93-CF40-8E10-9939459B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829" y="16933"/>
            <a:ext cx="3240405" cy="10801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69F5CE-FA76-9044-AB5E-2886A9D15BD9}"/>
              </a:ext>
            </a:extLst>
          </p:cNvPr>
          <p:cNvSpPr/>
          <p:nvPr/>
        </p:nvSpPr>
        <p:spPr>
          <a:xfrm>
            <a:off x="5067300" y="16933"/>
            <a:ext cx="1168400" cy="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E272DA-329A-AF44-A0A5-3633915D6D98}"/>
              </a:ext>
            </a:extLst>
          </p:cNvPr>
          <p:cNvSpPr txBox="1"/>
          <p:nvPr/>
        </p:nvSpPr>
        <p:spPr>
          <a:xfrm>
            <a:off x="984822" y="16934"/>
            <a:ext cx="420371" cy="684106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 lnSpcReduction="10000"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Century Gothic"/>
                <a:cs typeface="Century Gothic"/>
              </a:rPr>
              <a:t>METODOLOGÍA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4FBE9B-C26E-2D48-A5D7-DD2C4A91FB56}"/>
              </a:ext>
            </a:extLst>
          </p:cNvPr>
          <p:cNvSpPr txBox="1"/>
          <p:nvPr/>
        </p:nvSpPr>
        <p:spPr>
          <a:xfrm>
            <a:off x="1973761" y="1600796"/>
            <a:ext cx="83205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00FF"/>
              </a:buClr>
              <a:buFont typeface="Wingdings" charset="2"/>
              <a:buChar char="§"/>
            </a:pPr>
            <a:r>
              <a:rPr lang="es-ES" sz="1400" dirty="0">
                <a:latin typeface="Century Gothic"/>
                <a:cs typeface="Century Gothic"/>
              </a:rPr>
              <a:t>La evaluación trimestral la llevó a cabo la Dirección de Planeación y Evaluación (DPE), instancia responsable del Sistema de Evaluación del Desempeño (SED), la cual realizó trabajo de gabinete para analizar la información reportada por </a:t>
            </a:r>
            <a:r>
              <a:rPr lang="es-ES" sz="1400" b="1" dirty="0">
                <a:solidFill>
                  <a:srgbClr val="505452"/>
                </a:solidFill>
                <a:latin typeface="Century Gothic"/>
              </a:rPr>
              <a:t>32 Dependencias Municipales </a:t>
            </a:r>
            <a:r>
              <a:rPr lang="es-ES" sz="1400" dirty="0">
                <a:latin typeface="Century Gothic"/>
                <a:cs typeface="Century Gothic"/>
              </a:rPr>
              <a:t>en el </a:t>
            </a:r>
            <a:r>
              <a:rPr lang="es-ES" sz="1400" b="1" dirty="0">
                <a:solidFill>
                  <a:srgbClr val="505452"/>
                </a:solidFill>
                <a:latin typeface="Century Gothic"/>
              </a:rPr>
              <a:t>Formato de Seguimiento de los Indicadores de Desempeño del Plan Municipal de Desarrollo</a:t>
            </a:r>
            <a:r>
              <a:rPr lang="es-ES" sz="1400" b="1">
                <a:solidFill>
                  <a:srgbClr val="505452"/>
                </a:solidFill>
                <a:latin typeface="Century Gothic"/>
              </a:rPr>
              <a:t>, </a:t>
            </a:r>
            <a:r>
              <a:rPr lang="es-ES" sz="1400">
                <a:latin typeface="Century Gothic"/>
                <a:cs typeface="Century Gothic"/>
              </a:rPr>
              <a:t>con </a:t>
            </a:r>
            <a:r>
              <a:rPr lang="es-ES" sz="1400" dirty="0">
                <a:latin typeface="Century Gothic"/>
                <a:cs typeface="Century Gothic"/>
              </a:rPr>
              <a:t>base en la información proporcionada, para determinar el grado de cumplimiento de las metas de los respectivos indicadores a los niveles de </a:t>
            </a:r>
            <a:r>
              <a:rPr lang="es-ES" sz="1400" b="1" dirty="0">
                <a:solidFill>
                  <a:srgbClr val="505452"/>
                </a:solidFill>
                <a:latin typeface="Century Gothic"/>
              </a:rPr>
              <a:t>FIN, PROPÓSITO, COMPONENTE Y ACTIVIDAD.</a:t>
            </a:r>
          </a:p>
          <a:p>
            <a:pPr marL="285750" indent="-285750" algn="just">
              <a:buClr>
                <a:srgbClr val="0000FF"/>
              </a:buClr>
              <a:buFont typeface="Wingdings" charset="2"/>
              <a:buChar char="§"/>
            </a:pPr>
            <a:endParaRPr lang="es-ES" sz="1400" dirty="0">
              <a:latin typeface="Century Gothic"/>
              <a:cs typeface="Century Gothic"/>
            </a:endParaRPr>
          </a:p>
          <a:p>
            <a:pPr marL="285750" indent="-285750" algn="just">
              <a:buClr>
                <a:srgbClr val="0000FF"/>
              </a:buClr>
              <a:buFont typeface="Wingdings" charset="2"/>
              <a:buChar char="§"/>
            </a:pPr>
            <a:r>
              <a:rPr lang="es-ES" sz="1400" dirty="0">
                <a:latin typeface="Century Gothic"/>
                <a:cs typeface="Century Gothic"/>
              </a:rPr>
              <a:t>Se llevaron a cabo entrevistas y reuniones, con Directores y enlaces de planeación de algunas de las áreas municipales, para aclarar dudas respecto a la información y datos reportados en el formato.</a:t>
            </a:r>
          </a:p>
          <a:p>
            <a:pPr marL="285750" indent="-285750" algn="just">
              <a:buClr>
                <a:srgbClr val="0000FF"/>
              </a:buClr>
              <a:buFont typeface="Wingdings" charset="2"/>
              <a:buChar char="§"/>
            </a:pPr>
            <a:endParaRPr lang="es-ES" sz="1400" dirty="0">
              <a:latin typeface="Century Gothic"/>
              <a:cs typeface="Century Gothic"/>
            </a:endParaRPr>
          </a:p>
          <a:p>
            <a:pPr marL="285750" indent="-285750" algn="just">
              <a:buClr>
                <a:srgbClr val="0000FF"/>
              </a:buClr>
              <a:buFont typeface="Wingdings" charset="2"/>
              <a:buChar char="§"/>
            </a:pPr>
            <a:r>
              <a:rPr lang="es-ES" sz="1400" dirty="0">
                <a:latin typeface="Century Gothic"/>
                <a:cs typeface="Century Gothic"/>
              </a:rPr>
              <a:t>Se mantuvo el sistema de semaforización respecto a los porcentajes de cumplimiento, con los siguientes parámetros: 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18F49FE2-91B2-E040-B7EF-62ACADDDED3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23499" y="4861497"/>
          <a:ext cx="6327352" cy="1691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3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8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26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COLOR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RANGO DE CUMPLIMIENTO</a:t>
                      </a:r>
                      <a:r>
                        <a:rPr lang="es-ES" sz="1600" b="1" baseline="0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 DE LA META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ESTATUS DEL INDICADOR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8000"/>
                          </a:solidFill>
                          <a:latin typeface="Century Gothic"/>
                          <a:cs typeface="Century Gothic"/>
                        </a:rPr>
                        <a:t>Verde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8000"/>
                          </a:solidFill>
                          <a:latin typeface="Century Gothic"/>
                          <a:cs typeface="Century Gothic"/>
                        </a:rPr>
                        <a:t>90% a 100%</a:t>
                      </a:r>
                      <a:r>
                        <a:rPr lang="es-ES" sz="1600" b="1" baseline="0" dirty="0">
                          <a:solidFill>
                            <a:srgbClr val="008000"/>
                          </a:solidFill>
                          <a:latin typeface="Century Gothic"/>
                          <a:cs typeface="Century Gothic"/>
                        </a:rPr>
                        <a:t> o más</a:t>
                      </a:r>
                      <a:endParaRPr lang="es-ES" sz="1600" b="1" dirty="0">
                        <a:solidFill>
                          <a:srgbClr val="008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008000"/>
                          </a:solidFill>
                          <a:latin typeface="Century Gothic"/>
                          <a:cs typeface="Century Gothic"/>
                        </a:rPr>
                        <a:t>Cumplido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rgbClr val="008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CBB525"/>
                          </a:solidFill>
                          <a:latin typeface="Century Gothic"/>
                          <a:cs typeface="Century Gothic"/>
                        </a:rPr>
                        <a:t>Amarillo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CBB525"/>
                          </a:solidFill>
                          <a:latin typeface="Century Gothic"/>
                          <a:cs typeface="Century Gothic"/>
                        </a:rPr>
                        <a:t>50% a 89%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CBB525"/>
                          </a:solidFill>
                          <a:latin typeface="Century Gothic"/>
                          <a:cs typeface="Century Gothic"/>
                        </a:rPr>
                        <a:t>El Proceso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rgbClr val="CBB525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Rojo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0% a 49%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En Rezago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rgbClr val="FF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5753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BB606F-2F93-CF40-8E10-9939459B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829" y="16933"/>
            <a:ext cx="3240405" cy="10801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69F5CE-FA76-9044-AB5E-2886A9D15BD9}"/>
              </a:ext>
            </a:extLst>
          </p:cNvPr>
          <p:cNvSpPr/>
          <p:nvPr/>
        </p:nvSpPr>
        <p:spPr>
          <a:xfrm>
            <a:off x="5067300" y="16933"/>
            <a:ext cx="1168400" cy="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729F07-F985-1348-BE7F-9BE27D758751}"/>
              </a:ext>
            </a:extLst>
          </p:cNvPr>
          <p:cNvSpPr txBox="1"/>
          <p:nvPr/>
        </p:nvSpPr>
        <p:spPr>
          <a:xfrm>
            <a:off x="855680" y="16933"/>
            <a:ext cx="419100" cy="68410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CUMPLIMIENTO DE INDICADORES DEL EJE 5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45747D-A37E-F74D-BDF1-C106D3F3FB32}"/>
              </a:ext>
            </a:extLst>
          </p:cNvPr>
          <p:cNvSpPr txBox="1"/>
          <p:nvPr/>
        </p:nvSpPr>
        <p:spPr>
          <a:xfrm>
            <a:off x="1274780" y="16932"/>
            <a:ext cx="419100" cy="68410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Por Un Gobierno Responsable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2A3CFF1-5080-2C4A-AB68-CD0FA9263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032834"/>
              </p:ext>
            </p:extLst>
          </p:nvPr>
        </p:nvGraphicFramePr>
        <p:xfrm>
          <a:off x="2223532" y="13986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25. Programa</a:t>
                      </a:r>
                      <a:r>
                        <a:rPr lang="es-ES" sz="1600" baseline="0" dirty="0">
                          <a:latin typeface="Century Gothic"/>
                          <a:cs typeface="Century Gothic"/>
                        </a:rPr>
                        <a:t> de Eventos y Comunicación Social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874A8951-8F3B-2549-A654-396B7E2ED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9559468"/>
              </p:ext>
            </p:extLst>
          </p:nvPr>
        </p:nvGraphicFramePr>
        <p:xfrm>
          <a:off x="2223532" y="2942780"/>
          <a:ext cx="4855626" cy="324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F823B193-4C07-894A-8199-90C448F63BC9}"/>
              </a:ext>
            </a:extLst>
          </p:cNvPr>
          <p:cNvSpPr txBox="1"/>
          <p:nvPr/>
        </p:nvSpPr>
        <p:spPr>
          <a:xfrm>
            <a:off x="4513829" y="3437465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17%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3961927-A923-6645-9014-59D2D1E96F82}"/>
              </a:ext>
            </a:extLst>
          </p:cNvPr>
          <p:cNvSpPr txBox="1"/>
          <p:nvPr/>
        </p:nvSpPr>
        <p:spPr>
          <a:xfrm>
            <a:off x="2793570" y="406399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33%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F032EB6-93ED-3348-8200-BA7880200817}"/>
              </a:ext>
            </a:extLst>
          </p:cNvPr>
          <p:cNvSpPr txBox="1"/>
          <p:nvPr/>
        </p:nvSpPr>
        <p:spPr>
          <a:xfrm>
            <a:off x="7115926" y="3156057"/>
            <a:ext cx="35126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/>
              <a:t>Pendientes los indicadores de Eventos</a:t>
            </a:r>
          </a:p>
          <a:p>
            <a:endParaRPr lang="es-ES_tradnl" sz="1600" dirty="0"/>
          </a:p>
          <a:p>
            <a:r>
              <a:rPr lang="es-ES_tradnl" sz="1600" dirty="0"/>
              <a:t>Ya se trabaja en concretar los convenios</a:t>
            </a:r>
          </a:p>
          <a:p>
            <a:r>
              <a:rPr lang="es-ES_tradnl" sz="1600" dirty="0"/>
              <a:t>con medios para cumplir las metas pen-</a:t>
            </a:r>
          </a:p>
          <a:p>
            <a:r>
              <a:rPr lang="es-ES_tradnl" sz="1600" dirty="0"/>
              <a:t>dientes..</a:t>
            </a:r>
          </a:p>
          <a:p>
            <a:r>
              <a:rPr lang="es-ES_tradnl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1461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BB606F-2F93-CF40-8E10-9939459B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829" y="16933"/>
            <a:ext cx="3240405" cy="10801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69F5CE-FA76-9044-AB5E-2886A9D15BD9}"/>
              </a:ext>
            </a:extLst>
          </p:cNvPr>
          <p:cNvSpPr/>
          <p:nvPr/>
        </p:nvSpPr>
        <p:spPr>
          <a:xfrm>
            <a:off x="5067300" y="16933"/>
            <a:ext cx="1168400" cy="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729F07-F985-1348-BE7F-9BE27D758751}"/>
              </a:ext>
            </a:extLst>
          </p:cNvPr>
          <p:cNvSpPr txBox="1"/>
          <p:nvPr/>
        </p:nvSpPr>
        <p:spPr>
          <a:xfrm>
            <a:off x="855680" y="16933"/>
            <a:ext cx="419100" cy="68410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DE INDICADORES DEL EJE 5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45747D-A37E-F74D-BDF1-C106D3F3FB32}"/>
              </a:ext>
            </a:extLst>
          </p:cNvPr>
          <p:cNvSpPr txBox="1"/>
          <p:nvPr/>
        </p:nvSpPr>
        <p:spPr>
          <a:xfrm>
            <a:off x="1274780" y="16932"/>
            <a:ext cx="419100" cy="68410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200" dirty="0"/>
              <a:t>Por Un Gobierno Responsable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2A3CFF1-5080-2C4A-AB68-CD0FA9263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878674"/>
              </p:ext>
            </p:extLst>
          </p:nvPr>
        </p:nvGraphicFramePr>
        <p:xfrm>
          <a:off x="2223532" y="13986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26. Programa</a:t>
                      </a:r>
                      <a:r>
                        <a:rPr lang="es-ES" sz="1600" baseline="0" dirty="0">
                          <a:latin typeface="Century Gothic"/>
                          <a:cs typeface="Century Gothic"/>
                        </a:rPr>
                        <a:t> de Transparencia y Acceso a la Información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874A8951-8F3B-2549-A654-396B7E2ED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7415274"/>
              </p:ext>
            </p:extLst>
          </p:nvPr>
        </p:nvGraphicFramePr>
        <p:xfrm>
          <a:off x="2223532" y="2942780"/>
          <a:ext cx="4855626" cy="324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F823B193-4C07-894A-8199-90C448F63BC9}"/>
              </a:ext>
            </a:extLst>
          </p:cNvPr>
          <p:cNvSpPr txBox="1"/>
          <p:nvPr/>
        </p:nvSpPr>
        <p:spPr>
          <a:xfrm>
            <a:off x="4513829" y="3437465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33%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3961927-A923-6645-9014-59D2D1E96F82}"/>
              </a:ext>
            </a:extLst>
          </p:cNvPr>
          <p:cNvSpPr txBox="1"/>
          <p:nvPr/>
        </p:nvSpPr>
        <p:spPr>
          <a:xfrm>
            <a:off x="2793570" y="406399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67%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F032EB6-93ED-3348-8200-BA7880200817}"/>
              </a:ext>
            </a:extLst>
          </p:cNvPr>
          <p:cNvSpPr txBox="1"/>
          <p:nvPr/>
        </p:nvSpPr>
        <p:spPr>
          <a:xfrm>
            <a:off x="7115926" y="3156057"/>
            <a:ext cx="382207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/>
              <a:t>Se atienden todas las solicitudes de </a:t>
            </a:r>
            <a:r>
              <a:rPr lang="es-ES_tradnl" sz="1600" dirty="0" err="1"/>
              <a:t>infor</a:t>
            </a:r>
            <a:r>
              <a:rPr lang="es-ES_tradnl" sz="1600" dirty="0"/>
              <a:t>-</a:t>
            </a:r>
          </a:p>
          <a:p>
            <a:r>
              <a:rPr lang="es-ES_tradnl" sz="1600" dirty="0" err="1"/>
              <a:t>mación</a:t>
            </a:r>
            <a:r>
              <a:rPr lang="es-ES_tradnl" sz="1600" dirty="0"/>
              <a:t> y ya se está viendo con Oficialía lo</a:t>
            </a:r>
          </a:p>
          <a:p>
            <a:r>
              <a:rPr lang="es-ES_tradnl" sz="1600" dirty="0"/>
              <a:t>referente a una conexión de internet más</a:t>
            </a:r>
          </a:p>
          <a:p>
            <a:r>
              <a:rPr lang="es-ES_tradnl" sz="1600" dirty="0"/>
              <a:t>robusta, pues afecta el subir las respuestas</a:t>
            </a:r>
          </a:p>
          <a:p>
            <a:r>
              <a:rPr lang="es-ES_tradnl" sz="1600" dirty="0"/>
              <a:t>con hipervínculos necesarios.</a:t>
            </a:r>
          </a:p>
          <a:p>
            <a:endParaRPr lang="es-ES_tradnl" sz="1600" dirty="0"/>
          </a:p>
          <a:p>
            <a:r>
              <a:rPr lang="es-ES_tradnl" sz="1600" dirty="0"/>
              <a:t>Asimismo, se está a la espera de que la </a:t>
            </a:r>
          </a:p>
          <a:p>
            <a:r>
              <a:rPr lang="es-ES_tradnl" sz="1600" dirty="0"/>
              <a:t>CEGAIP programe capacitaciones, lo cual no</a:t>
            </a:r>
          </a:p>
          <a:p>
            <a:r>
              <a:rPr lang="es-ES_tradnl" sz="1600" dirty="0"/>
              <a:t>ha hecho aún.</a:t>
            </a:r>
          </a:p>
          <a:p>
            <a:endParaRPr lang="es-ES_tradnl" sz="1600" dirty="0"/>
          </a:p>
          <a:p>
            <a:r>
              <a:rPr lang="es-ES_tradnl" sz="1600" dirty="0"/>
              <a:t>Se está aun revisando el Reglamento de </a:t>
            </a:r>
          </a:p>
          <a:p>
            <a:r>
              <a:rPr lang="es-ES_tradnl" sz="1600" dirty="0"/>
              <a:t>Transparencia, para posteriormente </a:t>
            </a:r>
            <a:r>
              <a:rPr lang="es-ES_tradnl" sz="1600" dirty="0" err="1"/>
              <a:t>autori</a:t>
            </a:r>
            <a:r>
              <a:rPr lang="es-ES_tradnl" sz="1600" dirty="0"/>
              <a:t>-</a:t>
            </a:r>
          </a:p>
          <a:p>
            <a:r>
              <a:rPr lang="es-ES_tradnl" sz="1600" dirty="0"/>
              <a:t>zar y publicar.</a:t>
            </a:r>
          </a:p>
          <a:p>
            <a:r>
              <a:rPr lang="es-ES_tradnl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67096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BB606F-2F93-CF40-8E10-9939459B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829" y="16933"/>
            <a:ext cx="3240405" cy="10801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69F5CE-FA76-9044-AB5E-2886A9D15BD9}"/>
              </a:ext>
            </a:extLst>
          </p:cNvPr>
          <p:cNvSpPr/>
          <p:nvPr/>
        </p:nvSpPr>
        <p:spPr>
          <a:xfrm>
            <a:off x="5067300" y="16933"/>
            <a:ext cx="1168400" cy="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00B7888-6859-FC44-A099-121B4C5C9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791452"/>
              </p:ext>
            </p:extLst>
          </p:nvPr>
        </p:nvGraphicFramePr>
        <p:xfrm>
          <a:off x="2261635" y="1614530"/>
          <a:ext cx="8320545" cy="16011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8590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Century Gothic"/>
                          <a:cs typeface="Century Gothic"/>
                        </a:rPr>
                        <a:t>Total</a:t>
                      </a:r>
                      <a:r>
                        <a:rPr lang="es-ES" sz="1400" baseline="0" dirty="0">
                          <a:latin typeface="Century Gothic"/>
                          <a:cs typeface="Century Gothic"/>
                        </a:rPr>
                        <a:t> de Indicadores del Plan Municipal de Desarrollo Evaluados y  de las Matrices de Indicadores para Resultados (</a:t>
                      </a:r>
                      <a:r>
                        <a:rPr lang="es-ES" sz="1400" baseline="0" dirty="0" err="1">
                          <a:latin typeface="Century Gothic"/>
                          <a:cs typeface="Century Gothic"/>
                        </a:rPr>
                        <a:t>MIR´s</a:t>
                      </a:r>
                      <a:r>
                        <a:rPr lang="es-ES" sz="1400" baseline="0" dirty="0">
                          <a:latin typeface="Century Gothic"/>
                          <a:cs typeface="Century Gothic"/>
                        </a:rPr>
                        <a:t>)</a:t>
                      </a:r>
                      <a:endParaRPr lang="es-ES" sz="14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Century Gothic"/>
                          <a:cs typeface="Century Gothic"/>
                        </a:rPr>
                        <a:t>506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Century Gothic"/>
                          <a:cs typeface="Century Gothic"/>
                        </a:rPr>
                        <a:t>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Century Gothic"/>
                          <a:cs typeface="Century Gothic"/>
                        </a:rPr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Century Gothic"/>
                          <a:cs typeface="Century Gothic"/>
                        </a:rPr>
                        <a:t>112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Century Gothic"/>
                          <a:cs typeface="Century Gothic"/>
                        </a:rPr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Century Gothic"/>
                          <a:cs typeface="Century Gothic"/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Century Gothic"/>
                          <a:cs typeface="Century Gothic"/>
                        </a:rPr>
                        <a:t>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9552F7A4-1849-1048-AFF8-EAD00FE4D437}"/>
              </a:ext>
            </a:extLst>
          </p:cNvPr>
          <p:cNvSpPr txBox="1"/>
          <p:nvPr/>
        </p:nvSpPr>
        <p:spPr>
          <a:xfrm>
            <a:off x="7117259" y="3376720"/>
            <a:ext cx="3598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Century Gothic"/>
                <a:cs typeface="Century Gothic"/>
              </a:rPr>
              <a:t>Se muestra el porcentaje del total de indicadores evaluados que se han cumplido satisfactoriamente (</a:t>
            </a:r>
            <a:r>
              <a:rPr lang="es-ES" sz="1600" b="1" dirty="0">
                <a:solidFill>
                  <a:srgbClr val="008000"/>
                </a:solidFill>
                <a:latin typeface="Century Gothic"/>
                <a:cs typeface="Century Gothic"/>
              </a:rPr>
              <a:t>VERDES</a:t>
            </a:r>
            <a:r>
              <a:rPr lang="es-ES" sz="1600" dirty="0">
                <a:latin typeface="Century Gothic"/>
                <a:cs typeface="Century Gothic"/>
              </a:rPr>
              <a:t>), los que se encuentran en proceso de cumplimiento (</a:t>
            </a:r>
            <a:r>
              <a:rPr lang="es-ES" sz="1600" b="1" dirty="0">
                <a:solidFill>
                  <a:srgbClr val="CBB525"/>
                </a:solidFill>
                <a:latin typeface="Century Gothic"/>
                <a:cs typeface="Century Gothic"/>
              </a:rPr>
              <a:t>AMARILLOS</a:t>
            </a:r>
            <a:r>
              <a:rPr lang="es-ES" sz="1600" dirty="0">
                <a:latin typeface="Century Gothic"/>
                <a:cs typeface="Century Gothic"/>
              </a:rPr>
              <a:t>) y el porcentaje de indicadores que se encuentran en rezago (</a:t>
            </a:r>
            <a:r>
              <a:rPr lang="es-ES" sz="1600" b="1" dirty="0">
                <a:solidFill>
                  <a:srgbClr val="FF0000"/>
                </a:solidFill>
                <a:latin typeface="Century Gothic"/>
                <a:cs typeface="Century Gothic"/>
              </a:rPr>
              <a:t>ROJOS</a:t>
            </a:r>
            <a:r>
              <a:rPr lang="es-ES" sz="1600" dirty="0">
                <a:latin typeface="Century Gothic"/>
                <a:cs typeface="Century Gothic"/>
              </a:rPr>
              <a:t>), al 31 de marzo de 2022.</a:t>
            </a:r>
            <a:endParaRPr lang="es-ES" sz="1400" dirty="0">
              <a:latin typeface="Century Gothic"/>
              <a:cs typeface="Century Gothic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5501AE4C-6C6F-8A44-9B6C-D0CD4B515E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1212718"/>
              </p:ext>
            </p:extLst>
          </p:nvPr>
        </p:nvGraphicFramePr>
        <p:xfrm>
          <a:off x="2261630" y="3384209"/>
          <a:ext cx="4787750" cy="2829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6C729F07-F985-1348-BE7F-9BE27D758751}"/>
              </a:ext>
            </a:extLst>
          </p:cNvPr>
          <p:cNvSpPr txBox="1"/>
          <p:nvPr/>
        </p:nvSpPr>
        <p:spPr>
          <a:xfrm>
            <a:off x="855680" y="16933"/>
            <a:ext cx="419100" cy="6841067"/>
          </a:xfrm>
          <a:prstGeom prst="rect">
            <a:avLst/>
          </a:prstGeom>
          <a:solidFill>
            <a:srgbClr val="935997"/>
          </a:solidFill>
          <a:ln>
            <a:solidFill>
              <a:srgbClr val="93599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000" dirty="0"/>
              <a:t>PLAN MUNICIPAL DE DESARROLLO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21089FC-2738-5343-98C9-DAF02AA588B5}"/>
              </a:ext>
            </a:extLst>
          </p:cNvPr>
          <p:cNvSpPr txBox="1"/>
          <p:nvPr/>
        </p:nvSpPr>
        <p:spPr>
          <a:xfrm>
            <a:off x="436580" y="16933"/>
            <a:ext cx="419100" cy="6841067"/>
          </a:xfrm>
          <a:prstGeom prst="rect">
            <a:avLst/>
          </a:prstGeom>
          <a:solidFill>
            <a:srgbClr val="935997"/>
          </a:solidFill>
          <a:ln>
            <a:solidFill>
              <a:srgbClr val="93599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000" dirty="0"/>
              <a:t>CUMPLIMIENTO DE INDICADORES DEL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45747D-A37E-F74D-BDF1-C106D3F3FB32}"/>
              </a:ext>
            </a:extLst>
          </p:cNvPr>
          <p:cNvSpPr txBox="1"/>
          <p:nvPr/>
        </p:nvSpPr>
        <p:spPr>
          <a:xfrm>
            <a:off x="1274780" y="16932"/>
            <a:ext cx="419100" cy="6841067"/>
          </a:xfrm>
          <a:prstGeom prst="rect">
            <a:avLst/>
          </a:prstGeom>
          <a:solidFill>
            <a:srgbClr val="935997"/>
          </a:solidFill>
          <a:ln>
            <a:solidFill>
              <a:srgbClr val="93599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000" dirty="0"/>
              <a:t>Total de Indicadores del PMD y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3F24C6-5CE5-DF41-BFC8-44310AD1E529}"/>
              </a:ext>
            </a:extLst>
          </p:cNvPr>
          <p:cNvSpPr txBox="1"/>
          <p:nvPr/>
        </p:nvSpPr>
        <p:spPr>
          <a:xfrm>
            <a:off x="1668480" y="16933"/>
            <a:ext cx="419100" cy="6841067"/>
          </a:xfrm>
          <a:prstGeom prst="rect">
            <a:avLst/>
          </a:prstGeom>
          <a:solidFill>
            <a:srgbClr val="935997"/>
          </a:solidFill>
          <a:ln>
            <a:solidFill>
              <a:srgbClr val="93599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000" dirty="0" err="1"/>
              <a:t>MIR´s</a:t>
            </a:r>
            <a:r>
              <a:rPr lang="es-ES" sz="1000" dirty="0"/>
              <a:t> Evaluados</a:t>
            </a:r>
          </a:p>
        </p:txBody>
      </p:sp>
    </p:spTree>
    <p:extLst>
      <p:ext uri="{BB962C8B-B14F-4D97-AF65-F5344CB8AC3E}">
        <p14:creationId xmlns:p14="http://schemas.microsoft.com/office/powerpoint/2010/main" val="57790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BB606F-2F93-CF40-8E10-9939459B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829" y="16933"/>
            <a:ext cx="3240405" cy="10801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69F5CE-FA76-9044-AB5E-2886A9D15BD9}"/>
              </a:ext>
            </a:extLst>
          </p:cNvPr>
          <p:cNvSpPr/>
          <p:nvPr/>
        </p:nvSpPr>
        <p:spPr>
          <a:xfrm>
            <a:off x="5067300" y="16933"/>
            <a:ext cx="1168400" cy="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729F07-F985-1348-BE7F-9BE27D758751}"/>
              </a:ext>
            </a:extLst>
          </p:cNvPr>
          <p:cNvSpPr txBox="1"/>
          <p:nvPr/>
        </p:nvSpPr>
        <p:spPr>
          <a:xfrm>
            <a:off x="855680" y="16933"/>
            <a:ext cx="419100" cy="6841067"/>
          </a:xfrm>
          <a:prstGeom prst="rect">
            <a:avLst/>
          </a:prstGeom>
          <a:solidFill>
            <a:srgbClr val="FFFF00"/>
          </a:solidFill>
          <a:ln>
            <a:solidFill>
              <a:srgbClr val="93599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000" dirty="0">
                <a:solidFill>
                  <a:srgbClr val="9359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DE INDICADORES DEL EJE 1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45747D-A37E-F74D-BDF1-C106D3F3FB32}"/>
              </a:ext>
            </a:extLst>
          </p:cNvPr>
          <p:cNvSpPr txBox="1"/>
          <p:nvPr/>
        </p:nvSpPr>
        <p:spPr>
          <a:xfrm>
            <a:off x="1274780" y="16932"/>
            <a:ext cx="419100" cy="6841067"/>
          </a:xfrm>
          <a:prstGeom prst="rect">
            <a:avLst/>
          </a:prstGeom>
          <a:solidFill>
            <a:srgbClr val="FFFF00"/>
          </a:solidFill>
          <a:ln>
            <a:solidFill>
              <a:srgbClr val="93599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200" dirty="0">
                <a:solidFill>
                  <a:srgbClr val="9359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las Personas y el Bienestar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2A3CFF1-5080-2C4A-AB68-CD0FA9263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061314"/>
              </p:ext>
            </p:extLst>
          </p:nvPr>
        </p:nvGraphicFramePr>
        <p:xfrm>
          <a:off x="2223532" y="13986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10. Programa</a:t>
                      </a:r>
                      <a:r>
                        <a:rPr lang="es-ES" sz="1600" baseline="0" dirty="0">
                          <a:latin typeface="Century Gothic"/>
                          <a:cs typeface="Century Gothic"/>
                        </a:rPr>
                        <a:t> Municipal de Atención a la Mujer y Equidad de Género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52%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8B88C6E9-274A-1F49-8BCA-6238CD3E21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5980749"/>
              </p:ext>
            </p:extLst>
          </p:nvPr>
        </p:nvGraphicFramePr>
        <p:xfrm>
          <a:off x="2223532" y="3183552"/>
          <a:ext cx="5530022" cy="2541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97F4B427-9D51-4543-81CB-55C7437E19D3}"/>
              </a:ext>
            </a:extLst>
          </p:cNvPr>
          <p:cNvSpPr txBox="1"/>
          <p:nvPr/>
        </p:nvSpPr>
        <p:spPr>
          <a:xfrm>
            <a:off x="7570428" y="3183552"/>
            <a:ext cx="34419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El principal rezago se encuentra en las </a:t>
            </a:r>
            <a:r>
              <a:rPr lang="es-ES_tradnl" sz="1200" dirty="0" err="1">
                <a:latin typeface="Arial" panose="020B0604020202020204" pitchFamily="34" charset="0"/>
                <a:cs typeface="Arial" panose="020B0604020202020204" pitchFamily="34" charset="0"/>
              </a:rPr>
              <a:t>activida</a:t>
            </a:r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just"/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des de sensibilización, como talleres y  pláticas </a:t>
            </a:r>
          </a:p>
          <a:p>
            <a:pPr algn="just"/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presenciales, puesto que, al principio del </a:t>
            </a:r>
            <a:r>
              <a:rPr lang="es-ES_tradnl" sz="1200" dirty="0" err="1">
                <a:latin typeface="Arial" panose="020B0604020202020204" pitchFamily="34" charset="0"/>
                <a:cs typeface="Arial" panose="020B0604020202020204" pitchFamily="34" charset="0"/>
              </a:rPr>
              <a:t>trimes</a:t>
            </a:r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just"/>
            <a:r>
              <a:rPr lang="es-ES_tradnl" sz="1200" dirty="0" err="1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, aun había restricciones para reuniones con </a:t>
            </a:r>
          </a:p>
          <a:p>
            <a:pPr algn="just"/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grupos de personas; dichas restricciones ya se </a:t>
            </a:r>
          </a:p>
          <a:p>
            <a:pPr algn="just"/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levantaron, mientras se realicen con los  cuida-</a:t>
            </a:r>
          </a:p>
          <a:p>
            <a:pPr algn="just"/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dos sanitarios correspondientes, por lo que se </a:t>
            </a:r>
          </a:p>
          <a:p>
            <a:pPr algn="just"/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deben nivelar los cumplimientos de metas.</a:t>
            </a:r>
          </a:p>
        </p:txBody>
      </p:sp>
    </p:spTree>
    <p:extLst>
      <p:ext uri="{BB962C8B-B14F-4D97-AF65-F5344CB8AC3E}">
        <p14:creationId xmlns:p14="http://schemas.microsoft.com/office/powerpoint/2010/main" val="3396734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BB606F-2F93-CF40-8E10-9939459B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829" y="16933"/>
            <a:ext cx="3240405" cy="10801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69F5CE-FA76-9044-AB5E-2886A9D15BD9}"/>
              </a:ext>
            </a:extLst>
          </p:cNvPr>
          <p:cNvSpPr/>
          <p:nvPr/>
        </p:nvSpPr>
        <p:spPr>
          <a:xfrm>
            <a:off x="5067300" y="16933"/>
            <a:ext cx="1168400" cy="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729F07-F985-1348-BE7F-9BE27D758751}"/>
              </a:ext>
            </a:extLst>
          </p:cNvPr>
          <p:cNvSpPr txBox="1"/>
          <p:nvPr/>
        </p:nvSpPr>
        <p:spPr>
          <a:xfrm>
            <a:off x="855680" y="16933"/>
            <a:ext cx="419100" cy="6841067"/>
          </a:xfrm>
          <a:prstGeom prst="rect">
            <a:avLst/>
          </a:prstGeom>
          <a:solidFill>
            <a:srgbClr val="FFFF00"/>
          </a:solidFill>
          <a:ln>
            <a:solidFill>
              <a:srgbClr val="93599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000" dirty="0">
                <a:solidFill>
                  <a:srgbClr val="9359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DE INDICADORES DEL EJE 1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45747D-A37E-F74D-BDF1-C106D3F3FB32}"/>
              </a:ext>
            </a:extLst>
          </p:cNvPr>
          <p:cNvSpPr txBox="1"/>
          <p:nvPr/>
        </p:nvSpPr>
        <p:spPr>
          <a:xfrm>
            <a:off x="1274780" y="16932"/>
            <a:ext cx="419100" cy="6841067"/>
          </a:xfrm>
          <a:prstGeom prst="rect">
            <a:avLst/>
          </a:prstGeom>
          <a:solidFill>
            <a:srgbClr val="FFFF00"/>
          </a:solidFill>
          <a:ln>
            <a:solidFill>
              <a:srgbClr val="93599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200" dirty="0">
                <a:solidFill>
                  <a:srgbClr val="9359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las Personas y el Bienestar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2A3CFF1-5080-2C4A-AB68-CD0FA9263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402516"/>
              </p:ext>
            </p:extLst>
          </p:nvPr>
        </p:nvGraphicFramePr>
        <p:xfrm>
          <a:off x="2223532" y="13986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11. Programa</a:t>
                      </a:r>
                      <a:r>
                        <a:rPr lang="es-ES" sz="1600" baseline="0" dirty="0">
                          <a:latin typeface="Century Gothic"/>
                          <a:cs typeface="Century Gothic"/>
                        </a:rPr>
                        <a:t> Municipal de para el Desarrollo Integral de las Juventudes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874A8951-8F3B-2549-A654-396B7E2ED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5781773"/>
              </p:ext>
            </p:extLst>
          </p:nvPr>
        </p:nvGraphicFramePr>
        <p:xfrm>
          <a:off x="2223532" y="2942780"/>
          <a:ext cx="4855626" cy="324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286DC6A4-F645-9E4D-88EC-3491241C1401}"/>
              </a:ext>
            </a:extLst>
          </p:cNvPr>
          <p:cNvSpPr txBox="1"/>
          <p:nvPr/>
        </p:nvSpPr>
        <p:spPr>
          <a:xfrm>
            <a:off x="7079158" y="4747308"/>
            <a:ext cx="1693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No entregaron reporte</a:t>
            </a:r>
          </a:p>
        </p:txBody>
      </p:sp>
    </p:spTree>
    <p:extLst>
      <p:ext uri="{BB962C8B-B14F-4D97-AF65-F5344CB8AC3E}">
        <p14:creationId xmlns:p14="http://schemas.microsoft.com/office/powerpoint/2010/main" val="1595187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BB606F-2F93-CF40-8E10-9939459B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829" y="16933"/>
            <a:ext cx="3240405" cy="10801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69F5CE-FA76-9044-AB5E-2886A9D15BD9}"/>
              </a:ext>
            </a:extLst>
          </p:cNvPr>
          <p:cNvSpPr/>
          <p:nvPr/>
        </p:nvSpPr>
        <p:spPr>
          <a:xfrm>
            <a:off x="5067300" y="16933"/>
            <a:ext cx="1168400" cy="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729F07-F985-1348-BE7F-9BE27D758751}"/>
              </a:ext>
            </a:extLst>
          </p:cNvPr>
          <p:cNvSpPr txBox="1"/>
          <p:nvPr/>
        </p:nvSpPr>
        <p:spPr>
          <a:xfrm>
            <a:off x="855680" y="16933"/>
            <a:ext cx="419100" cy="6841067"/>
          </a:xfrm>
          <a:prstGeom prst="rect">
            <a:avLst/>
          </a:prstGeom>
          <a:solidFill>
            <a:srgbClr val="FFFF00"/>
          </a:solidFill>
          <a:ln>
            <a:solidFill>
              <a:srgbClr val="93599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000" dirty="0">
                <a:solidFill>
                  <a:srgbClr val="9359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DE INDICADORES DEL EJE 1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45747D-A37E-F74D-BDF1-C106D3F3FB32}"/>
              </a:ext>
            </a:extLst>
          </p:cNvPr>
          <p:cNvSpPr txBox="1"/>
          <p:nvPr/>
        </p:nvSpPr>
        <p:spPr>
          <a:xfrm>
            <a:off x="1274780" y="16932"/>
            <a:ext cx="419100" cy="6841067"/>
          </a:xfrm>
          <a:prstGeom prst="rect">
            <a:avLst/>
          </a:prstGeom>
          <a:solidFill>
            <a:srgbClr val="FFFF00"/>
          </a:solidFill>
          <a:ln>
            <a:solidFill>
              <a:srgbClr val="93599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200" dirty="0">
                <a:solidFill>
                  <a:srgbClr val="9359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las Personas y el Bienestar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2A3CFF1-5080-2C4A-AB68-CD0FA9263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033446"/>
              </p:ext>
            </p:extLst>
          </p:nvPr>
        </p:nvGraphicFramePr>
        <p:xfrm>
          <a:off x="2223532" y="13986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12. Programa</a:t>
                      </a:r>
                      <a:r>
                        <a:rPr lang="es-ES" sz="1600" baseline="0" dirty="0">
                          <a:latin typeface="Century Gothic"/>
                          <a:cs typeface="Century Gothic"/>
                        </a:rPr>
                        <a:t> Municipal de Atención a Adultos Mayores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874A8951-8F3B-2549-A654-396B7E2ED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3937560"/>
              </p:ext>
            </p:extLst>
          </p:nvPr>
        </p:nvGraphicFramePr>
        <p:xfrm>
          <a:off x="2223532" y="2942780"/>
          <a:ext cx="4855626" cy="324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4E9F4C58-E06E-7B45-BD0D-60924546F364}"/>
              </a:ext>
            </a:extLst>
          </p:cNvPr>
          <p:cNvSpPr txBox="1"/>
          <p:nvPr/>
        </p:nvSpPr>
        <p:spPr>
          <a:xfrm>
            <a:off x="3088683" y="456384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38%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613B095-7C4F-5F43-8100-7B20D166A5FC}"/>
              </a:ext>
            </a:extLst>
          </p:cNvPr>
          <p:cNvSpPr txBox="1"/>
          <p:nvPr/>
        </p:nvSpPr>
        <p:spPr>
          <a:xfrm>
            <a:off x="3380590" y="3437465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13%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D358E10-0F6B-8544-A9AD-5F755639A41E}"/>
              </a:ext>
            </a:extLst>
          </p:cNvPr>
          <p:cNvSpPr txBox="1"/>
          <p:nvPr/>
        </p:nvSpPr>
        <p:spPr>
          <a:xfrm>
            <a:off x="6992239" y="3363512"/>
            <a:ext cx="3661728" cy="646331"/>
          </a:xfrm>
          <a:prstGeom prst="rect">
            <a:avLst/>
          </a:prstGeom>
          <a:noFill/>
        </p:spPr>
        <p:txBody>
          <a:bodyPr wrap="none" lIns="90000" rtlCol="0">
            <a:spAutoFit/>
          </a:bodyPr>
          <a:lstStyle/>
          <a:p>
            <a:pPr algn="just"/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Se tiene un rezago en la gestión de convenios con </a:t>
            </a:r>
          </a:p>
          <a:p>
            <a:pPr algn="just"/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comercios y negocios, para descuentos con los afi-</a:t>
            </a:r>
          </a:p>
          <a:p>
            <a:pPr algn="just"/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liados al INAPAM, con credencial.</a:t>
            </a:r>
          </a:p>
        </p:txBody>
      </p:sp>
    </p:spTree>
    <p:extLst>
      <p:ext uri="{BB962C8B-B14F-4D97-AF65-F5344CB8AC3E}">
        <p14:creationId xmlns:p14="http://schemas.microsoft.com/office/powerpoint/2010/main" val="3543534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BB606F-2F93-CF40-8E10-9939459B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829" y="16933"/>
            <a:ext cx="3240405" cy="10801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69F5CE-FA76-9044-AB5E-2886A9D15BD9}"/>
              </a:ext>
            </a:extLst>
          </p:cNvPr>
          <p:cNvSpPr/>
          <p:nvPr/>
        </p:nvSpPr>
        <p:spPr>
          <a:xfrm>
            <a:off x="5067300" y="16933"/>
            <a:ext cx="1168400" cy="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729F07-F985-1348-BE7F-9BE27D758751}"/>
              </a:ext>
            </a:extLst>
          </p:cNvPr>
          <p:cNvSpPr txBox="1"/>
          <p:nvPr/>
        </p:nvSpPr>
        <p:spPr>
          <a:xfrm>
            <a:off x="855680" y="16933"/>
            <a:ext cx="419100" cy="6841067"/>
          </a:xfrm>
          <a:prstGeom prst="rect">
            <a:avLst/>
          </a:prstGeom>
          <a:solidFill>
            <a:srgbClr val="FFFF00"/>
          </a:solidFill>
          <a:ln>
            <a:solidFill>
              <a:srgbClr val="93599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000" dirty="0">
                <a:solidFill>
                  <a:srgbClr val="9359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DE INDICADORES DEL EJE 1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45747D-A37E-F74D-BDF1-C106D3F3FB32}"/>
              </a:ext>
            </a:extLst>
          </p:cNvPr>
          <p:cNvSpPr txBox="1"/>
          <p:nvPr/>
        </p:nvSpPr>
        <p:spPr>
          <a:xfrm>
            <a:off x="1274780" y="16932"/>
            <a:ext cx="419100" cy="6841067"/>
          </a:xfrm>
          <a:prstGeom prst="rect">
            <a:avLst/>
          </a:prstGeom>
          <a:solidFill>
            <a:srgbClr val="FFFF00"/>
          </a:solidFill>
          <a:ln>
            <a:solidFill>
              <a:srgbClr val="93599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200" dirty="0">
                <a:solidFill>
                  <a:srgbClr val="9359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las Personas y el Bienestar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2A3CFF1-5080-2C4A-AB68-CD0FA9263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625383"/>
              </p:ext>
            </p:extLst>
          </p:nvPr>
        </p:nvGraphicFramePr>
        <p:xfrm>
          <a:off x="2223532" y="13986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27. Programa</a:t>
                      </a:r>
                      <a:r>
                        <a:rPr lang="es-ES" sz="1600" baseline="0" dirty="0">
                          <a:latin typeface="Century Gothic"/>
                          <a:cs typeface="Century Gothic"/>
                        </a:rPr>
                        <a:t> Municipal de Fomento al Deporte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B06ED53-486C-AE4E-8181-84F4F6CC96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0446450"/>
              </p:ext>
            </p:extLst>
          </p:nvPr>
        </p:nvGraphicFramePr>
        <p:xfrm>
          <a:off x="2223532" y="2942780"/>
          <a:ext cx="4855626" cy="324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02FE56BB-32C2-D34E-87BC-04B67250DDB2}"/>
              </a:ext>
            </a:extLst>
          </p:cNvPr>
          <p:cNvSpPr txBox="1"/>
          <p:nvPr/>
        </p:nvSpPr>
        <p:spPr>
          <a:xfrm>
            <a:off x="6695240" y="3045052"/>
            <a:ext cx="3866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Se trabaja sobre la ampliación de las ligas  infantiles y</a:t>
            </a:r>
          </a:p>
          <a:p>
            <a:pPr algn="just"/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Libres, para completar los objetivos anuales .</a:t>
            </a:r>
          </a:p>
        </p:txBody>
      </p:sp>
    </p:spTree>
    <p:extLst>
      <p:ext uri="{BB962C8B-B14F-4D97-AF65-F5344CB8AC3E}">
        <p14:creationId xmlns:p14="http://schemas.microsoft.com/office/powerpoint/2010/main" val="495235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BB606F-2F93-CF40-8E10-9939459B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829" y="16933"/>
            <a:ext cx="3240405" cy="10801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69F5CE-FA76-9044-AB5E-2886A9D15BD9}"/>
              </a:ext>
            </a:extLst>
          </p:cNvPr>
          <p:cNvSpPr/>
          <p:nvPr/>
        </p:nvSpPr>
        <p:spPr>
          <a:xfrm>
            <a:off x="5067300" y="16933"/>
            <a:ext cx="1168400" cy="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729F07-F985-1348-BE7F-9BE27D758751}"/>
              </a:ext>
            </a:extLst>
          </p:cNvPr>
          <p:cNvSpPr txBox="1"/>
          <p:nvPr/>
        </p:nvSpPr>
        <p:spPr>
          <a:xfrm>
            <a:off x="855680" y="16933"/>
            <a:ext cx="419100" cy="6841067"/>
          </a:xfrm>
          <a:prstGeom prst="rect">
            <a:avLst/>
          </a:prstGeom>
          <a:solidFill>
            <a:srgbClr val="FFFF00"/>
          </a:solidFill>
          <a:ln>
            <a:solidFill>
              <a:srgbClr val="93599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000" dirty="0">
                <a:solidFill>
                  <a:srgbClr val="9359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DE INDICADORES DEL EJE 1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45747D-A37E-F74D-BDF1-C106D3F3FB32}"/>
              </a:ext>
            </a:extLst>
          </p:cNvPr>
          <p:cNvSpPr txBox="1"/>
          <p:nvPr/>
        </p:nvSpPr>
        <p:spPr>
          <a:xfrm>
            <a:off x="1274780" y="16932"/>
            <a:ext cx="419100" cy="6841067"/>
          </a:xfrm>
          <a:prstGeom prst="rect">
            <a:avLst/>
          </a:prstGeom>
          <a:solidFill>
            <a:srgbClr val="FFFF00"/>
          </a:solidFill>
          <a:ln>
            <a:solidFill>
              <a:srgbClr val="93599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wordArtVert" wrap="none" rtlCol="0" anchor="ctr" anchorCtr="1">
            <a:normAutofit/>
          </a:bodyPr>
          <a:lstStyle>
            <a:defPPr>
              <a:defRPr lang="es-MX"/>
            </a:defPPr>
            <a:lvl1pPr algn="ctr">
              <a:defRPr sz="13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z="1200" dirty="0">
                <a:solidFill>
                  <a:srgbClr val="9359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las Personas y el Bienestar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2A3CFF1-5080-2C4A-AB68-CD0FA9263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452224"/>
              </p:ext>
            </p:extLst>
          </p:nvPr>
        </p:nvGraphicFramePr>
        <p:xfrm>
          <a:off x="2223532" y="1398630"/>
          <a:ext cx="832054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PROGRAMA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28. Programa</a:t>
                      </a:r>
                      <a:r>
                        <a:rPr lang="es-ES" sz="1600" baseline="0" dirty="0">
                          <a:latin typeface="Century Gothic"/>
                          <a:cs typeface="Century Gothic"/>
                        </a:rPr>
                        <a:t> Municipal de Educación</a:t>
                      </a:r>
                      <a:endParaRPr lang="es-E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VERDES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AMARILLOS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ROJOS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89B3B5D-7753-A944-A9AD-91C2E50CFA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4365469"/>
              </p:ext>
            </p:extLst>
          </p:nvPr>
        </p:nvGraphicFramePr>
        <p:xfrm>
          <a:off x="2223532" y="2942780"/>
          <a:ext cx="4855626" cy="324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639DFDCC-BF34-9F48-89B9-92FF114A7EE1}"/>
              </a:ext>
            </a:extLst>
          </p:cNvPr>
          <p:cNvSpPr txBox="1"/>
          <p:nvPr/>
        </p:nvSpPr>
        <p:spPr>
          <a:xfrm>
            <a:off x="7079158" y="4760560"/>
            <a:ext cx="1693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No entregaron reporte</a:t>
            </a:r>
          </a:p>
        </p:txBody>
      </p:sp>
    </p:spTree>
    <p:extLst>
      <p:ext uri="{BB962C8B-B14F-4D97-AF65-F5344CB8AC3E}">
        <p14:creationId xmlns:p14="http://schemas.microsoft.com/office/powerpoint/2010/main" val="26446951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9931</TotalTime>
  <Words>3841</Words>
  <Application>Microsoft Macintosh PowerPoint</Application>
  <PresentationFormat>Panorámica</PresentationFormat>
  <Paragraphs>1138</Paragraphs>
  <Slides>42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78</cp:revision>
  <dcterms:created xsi:type="dcterms:W3CDTF">2022-05-19T16:25:15Z</dcterms:created>
  <dcterms:modified xsi:type="dcterms:W3CDTF">2023-09-07T18:09:05Z</dcterms:modified>
</cp:coreProperties>
</file>