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94" r:id="rId3"/>
    <p:sldId id="395" r:id="rId4"/>
    <p:sldId id="396" r:id="rId5"/>
    <p:sldId id="343" r:id="rId6"/>
    <p:sldId id="409" r:id="rId7"/>
    <p:sldId id="410" r:id="rId8"/>
    <p:sldId id="411" r:id="rId9"/>
    <p:sldId id="437" r:id="rId10"/>
    <p:sldId id="466" r:id="rId11"/>
    <p:sldId id="464" r:id="rId12"/>
    <p:sldId id="420" r:id="rId13"/>
    <p:sldId id="412" r:id="rId14"/>
    <p:sldId id="417" r:id="rId15"/>
    <p:sldId id="423" r:id="rId16"/>
    <p:sldId id="463" r:id="rId17"/>
    <p:sldId id="424" r:id="rId18"/>
    <p:sldId id="425" r:id="rId19"/>
    <p:sldId id="426" r:id="rId20"/>
    <p:sldId id="427" r:id="rId21"/>
    <p:sldId id="429" r:id="rId22"/>
    <p:sldId id="430" r:id="rId23"/>
    <p:sldId id="432" r:id="rId24"/>
    <p:sldId id="433" r:id="rId25"/>
    <p:sldId id="434" r:id="rId26"/>
    <p:sldId id="435" r:id="rId27"/>
    <p:sldId id="418" r:id="rId28"/>
    <p:sldId id="438" r:id="rId29"/>
    <p:sldId id="439" r:id="rId30"/>
    <p:sldId id="440" r:id="rId31"/>
    <p:sldId id="441" r:id="rId32"/>
    <p:sldId id="443" r:id="rId33"/>
    <p:sldId id="445" r:id="rId34"/>
    <p:sldId id="444" r:id="rId35"/>
    <p:sldId id="448" r:id="rId36"/>
    <p:sldId id="446" r:id="rId37"/>
    <p:sldId id="447" r:id="rId38"/>
    <p:sldId id="471" r:id="rId39"/>
    <p:sldId id="449" r:id="rId40"/>
    <p:sldId id="454" r:id="rId41"/>
    <p:sldId id="450" r:id="rId42"/>
    <p:sldId id="451" r:id="rId43"/>
    <p:sldId id="452" r:id="rId44"/>
    <p:sldId id="465" r:id="rId45"/>
    <p:sldId id="468" r:id="rId46"/>
    <p:sldId id="469" r:id="rId47"/>
    <p:sldId id="459" r:id="rId48"/>
    <p:sldId id="472" r:id="rId49"/>
    <p:sldId id="461" r:id="rId50"/>
  </p:sldIdLst>
  <p:sldSz cx="9144000" cy="6858000" type="screen4x3"/>
  <p:notesSz cx="6888163" cy="100203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05"/>
    <a:srgbClr val="1A7F00"/>
    <a:srgbClr val="CBB525"/>
    <a:srgbClr val="A4078A"/>
    <a:srgbClr val="E700C3"/>
    <a:srgbClr val="A4518E"/>
    <a:srgbClr val="655232"/>
    <a:srgbClr val="A52528"/>
    <a:srgbClr val="BF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Énfasi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14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9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85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70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03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65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8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09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83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0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2952-CCB4-9E40-BCD2-F43567A2A1E4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9A61-2B70-B34D-9557-E83DF13D9F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6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7391" y="1806593"/>
            <a:ext cx="82014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Cuarta Evaluación </a:t>
            </a:r>
            <a:r>
              <a:rPr lang="es-ES" sz="2000" dirty="0">
                <a:solidFill>
                  <a:schemeClr val="tx2"/>
                </a:solidFill>
                <a:latin typeface="Century Gothic"/>
                <a:cs typeface="Century Gothic"/>
              </a:rPr>
              <a:t>Trimestral </a:t>
            </a:r>
            <a:r>
              <a:rPr lang="es-ES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 (Octubre, Noviembre y Diciembre) 2023,  de </a:t>
            </a:r>
            <a:r>
              <a:rPr lang="es-ES" sz="2000" dirty="0">
                <a:solidFill>
                  <a:schemeClr val="tx2"/>
                </a:solidFill>
                <a:latin typeface="Century Gothic"/>
                <a:cs typeface="Century Gothic"/>
              </a:rPr>
              <a:t>los Indicadores de Desempeño del Plan Municipal de Desarrollo </a:t>
            </a:r>
            <a:r>
              <a:rPr lang="es-ES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2021-2024 </a:t>
            </a:r>
            <a:r>
              <a:rPr lang="es-ES" sz="2000" dirty="0">
                <a:solidFill>
                  <a:schemeClr val="tx2"/>
                </a:solidFill>
                <a:latin typeface="Century Gothic"/>
                <a:cs typeface="Century Gothic"/>
              </a:rPr>
              <a:t>y de las Matrices de Indicadores para Resultados (MIR´s) de los Programas Presupuestarios del Ejercicio Fiscal </a:t>
            </a:r>
            <a:r>
              <a:rPr lang="es-ES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>2023</a:t>
            </a:r>
            <a:endParaRPr lang="es-ES" sz="20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5900" y="3997664"/>
            <a:ext cx="8201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17375E"/>
                </a:solidFill>
                <a:latin typeface="Century Gothic"/>
                <a:cs typeface="Century Gothic"/>
              </a:rPr>
              <a:t>Sistema de Evaluación del Desempeño (SED)</a:t>
            </a:r>
          </a:p>
          <a:p>
            <a:pPr algn="ctr"/>
            <a:r>
              <a:rPr lang="es-ES" sz="2000" dirty="0" smtClean="0">
                <a:solidFill>
                  <a:srgbClr val="17375E"/>
                </a:solidFill>
                <a:latin typeface="Century Gothic"/>
                <a:cs typeface="Century Gothic"/>
              </a:rPr>
              <a:t> 2023</a:t>
            </a:r>
            <a:endParaRPr lang="es-ES" sz="2000" dirty="0">
              <a:solidFill>
                <a:srgbClr val="17375E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757" y="391712"/>
            <a:ext cx="1713124" cy="560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0" y="158576"/>
            <a:ext cx="957147" cy="12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420251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1: </a:t>
            </a:r>
            <a:r>
              <a:rPr lang="pt-B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Programa de Bibliotecas Municipales y Centros Comunitários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99867"/>
              </p:ext>
            </p:extLst>
          </p:nvPr>
        </p:nvGraphicFramePr>
        <p:xfrm>
          <a:off x="396846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06.Programa de Bibliotecas Municipales y Centros</a:t>
                      </a:r>
                      <a:r>
                        <a:rPr lang="pt-BR" sz="1600" b="0" baseline="0" dirty="0" smtClean="0"/>
                        <a:t> Comunitários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62%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30" y="360965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256830"/>
            <a:ext cx="832054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7. Programa Municipal de Deporte  y Recreación 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05290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ES" sz="1600" b="0" i="0" u="none" strike="noStrike" kern="1200" baseline="0" dirty="0" smtClean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rPr>
                        <a:t>7. Programa Municipal de Deporte y Recreación </a:t>
                      </a:r>
                      <a:endParaRPr lang="es-ES" sz="1600" b="0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81%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3" y="399436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8.Programa Municipal de la Juventud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12106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8.Programa Municipal de la Juventud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3" y="399436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256830"/>
            <a:ext cx="832054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1: </a:t>
            </a:r>
            <a:r>
              <a:rPr lang="es-E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09. </a:t>
            </a:r>
            <a:r>
              <a:rPr lang="es-MX" sz="2000" dirty="0">
                <a:solidFill>
                  <a:schemeClr val="bg1"/>
                </a:solidFill>
              </a:rPr>
              <a:t>Programa de Atención a la Mujer y Equidad</a:t>
            </a:r>
            <a:endParaRPr lang="es-E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97249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>
                          <a:effectLst/>
                        </a:rPr>
                        <a:t>09.Programa de Atención a la Mujer y Equidad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62%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19%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19%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78" y="381694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0038" y="1256830"/>
            <a:ext cx="833443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1: 10 Programa Municipal de Adultos </a:t>
            </a:r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ayores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85899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10. Programa Municipal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de  Adultos Mayores 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34" y="3946085"/>
            <a:ext cx="4859144" cy="26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702832"/>
            <a:ext cx="8214718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</a:t>
            </a:r>
            <a:r>
              <a:rPr lang="es-E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sz="2000" dirty="0" smtClean="0">
                <a:solidFill>
                  <a:schemeClr val="bg1"/>
                </a:solidFill>
              </a:rPr>
              <a:t>12 Programa Municipal de Personas en Estado de Vulnerabilidad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71132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>
                          <a:effectLst/>
                        </a:rPr>
                        <a:t>11.</a:t>
                      </a:r>
                      <a:r>
                        <a:rPr lang="es-MX" sz="1600" b="0" baseline="0" dirty="0" smtClean="0">
                          <a:effectLst/>
                        </a:rPr>
                        <a:t> Programa Municipal de Personas en Estado de Vulnerabilidad</a:t>
                      </a:r>
                      <a:endParaRPr lang="es-MX" sz="1600" b="0" baseline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3957253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852957"/>
            <a:ext cx="8320544" cy="9848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</a:t>
            </a:r>
            <a:r>
              <a:rPr lang="es-E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sz="2000" dirty="0" smtClean="0">
                <a:solidFill>
                  <a:schemeClr val="bg1"/>
                </a:solidFill>
              </a:rPr>
              <a:t>12 Programa Municipal de Migrantes</a:t>
            </a:r>
          </a:p>
          <a:p>
            <a:pPr algn="just"/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28632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>
                          <a:effectLst/>
                        </a:rPr>
                        <a:t>12.</a:t>
                      </a:r>
                      <a:r>
                        <a:rPr lang="es-MX" sz="1600" b="0" baseline="0" dirty="0" smtClean="0">
                          <a:effectLst/>
                        </a:rPr>
                        <a:t> </a:t>
                      </a:r>
                      <a:r>
                        <a:rPr lang="es-MX" sz="1600" b="0" dirty="0" smtClean="0">
                          <a:effectLst/>
                        </a:rPr>
                        <a:t>Programa Municipal</a:t>
                      </a:r>
                      <a:r>
                        <a:rPr lang="es-MX" sz="1600" b="0" baseline="0" dirty="0" smtClean="0">
                          <a:effectLst/>
                        </a:rPr>
                        <a:t> de Migrantes</a:t>
                      </a:r>
                    </a:p>
                    <a:p>
                      <a:pPr algn="ctr" rtl="0" eaLnBrk="1" latinLnBrk="0" hangingPunct="1"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 sz="1600" baseline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14" y="3832913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2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13. Programa  de Prevención Municipal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23092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13. Programa de Prevención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64%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14%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22%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26" y="3871533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2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14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. Programa de Desarrollo Integral de la Juventud(CRAADYR)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34907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defTabSz="914400"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>
                          <a:latin typeface="Century Gothic"/>
                          <a:cs typeface="Century Gothic"/>
                        </a:rPr>
                        <a:t>14.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. Programa de Desarrollo Integral de la Juventud(CRAADYR)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35" y="381836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2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>
                <a:solidFill>
                  <a:schemeClr val="bg1"/>
                </a:solidFill>
                <a:latin typeface="Century Gothic"/>
                <a:cs typeface="Century Gothic"/>
              </a:rPr>
              <a:t>15.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de Derechos Humanos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5195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15. Programa Municipal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de Derechos Humanos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82%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18%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22" y="3902528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914618"/>
            <a:ext cx="8320543" cy="5847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Century Gothic"/>
                <a:cs typeface="Century Gothic"/>
              </a:rPr>
              <a:t>CONSIDERACIONES GENERALES DE LA CUARTA EVALUACIÓN TRIMESTRAL DE LOS PROGRAMAS PRESUPUESTARIOS DEL EJERCICIO FISCAL </a:t>
            </a:r>
            <a:r>
              <a:rPr lang="es-E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2023</a:t>
            </a:r>
            <a:endParaRPr lang="es-E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4250" y="1719866"/>
            <a:ext cx="85598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FF"/>
              </a:buClr>
            </a:pPr>
            <a:r>
              <a:rPr lang="es-ES" sz="1400" dirty="0">
                <a:latin typeface="Century Gothic"/>
                <a:cs typeface="Century Gothic"/>
              </a:rPr>
              <a:t>La presente evaluación de desempeño, que corresponde </a:t>
            </a:r>
            <a:r>
              <a:rPr lang="es-ES" sz="1400" dirty="0" smtClean="0">
                <a:latin typeface="Century Gothic"/>
                <a:cs typeface="Century Gothic"/>
              </a:rPr>
              <a:t>al Tercer </a:t>
            </a:r>
            <a:r>
              <a:rPr lang="es-ES" sz="1400" dirty="0">
                <a:latin typeface="Century Gothic"/>
                <a:cs typeface="Century Gothic"/>
              </a:rPr>
              <a:t>Trimestre del </a:t>
            </a:r>
            <a:r>
              <a:rPr lang="es-ES" sz="1400">
                <a:latin typeface="Century Gothic"/>
                <a:cs typeface="Century Gothic"/>
              </a:rPr>
              <a:t>año </a:t>
            </a:r>
            <a:r>
              <a:rPr lang="es-ES" sz="1400" smtClean="0">
                <a:latin typeface="Century Gothic"/>
                <a:cs typeface="Century Gothic"/>
              </a:rPr>
              <a:t>2023, </a:t>
            </a:r>
            <a:r>
              <a:rPr lang="es-ES" sz="1400" dirty="0">
                <a:latin typeface="Century Gothic"/>
                <a:cs typeface="Century Gothic"/>
              </a:rPr>
              <a:t>se realiza en cumplimiento al Programa Anual de Evaluaciones </a:t>
            </a:r>
            <a:r>
              <a:rPr lang="es-ES" sz="1400" dirty="0" smtClean="0">
                <a:latin typeface="Century Gothic"/>
                <a:cs typeface="Century Gothic"/>
              </a:rPr>
              <a:t>2023 </a:t>
            </a:r>
            <a:r>
              <a:rPr lang="es-ES" sz="1400" dirty="0">
                <a:latin typeface="Century Gothic"/>
                <a:cs typeface="Century Gothic"/>
              </a:rPr>
              <a:t>(PAE) </a:t>
            </a:r>
            <a:endParaRPr lang="es-ES" sz="1400" dirty="0" smtClean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r>
              <a:rPr lang="es-ES" sz="1400" dirty="0" smtClean="0">
                <a:latin typeface="Century Gothic"/>
                <a:cs typeface="Century Gothic"/>
              </a:rPr>
              <a:t>De </a:t>
            </a:r>
            <a:r>
              <a:rPr lang="es-ES" sz="1400" dirty="0">
                <a:latin typeface="Century Gothic"/>
                <a:cs typeface="Century Gothic"/>
              </a:rPr>
              <a:t>igual manera, da cumplimiento a las disposiciones normativas en materia de gasto público, contabilidad gubernamental, evaluación del desempeño y rendición de cuentas de los órdenes estatal y federal.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r>
              <a:rPr lang="es-ES" sz="1400" dirty="0">
                <a:latin typeface="Century Gothic"/>
                <a:cs typeface="Century Gothic"/>
              </a:rPr>
              <a:t>La evaluación forma parte del Sistema de Evaluación del Desempeño (SED), y el período a evaluar, es el comprendido de </a:t>
            </a:r>
            <a:r>
              <a:rPr lang="es-ES" sz="1400" b="1" u="sng" dirty="0" smtClean="0">
                <a:latin typeface="Century Gothic"/>
                <a:cs typeface="Century Gothic"/>
              </a:rPr>
              <a:t>Octubre a Diciembre del </a:t>
            </a:r>
            <a:r>
              <a:rPr lang="es-ES" sz="1400" b="1" u="sng" dirty="0">
                <a:latin typeface="Century Gothic"/>
                <a:cs typeface="Century Gothic"/>
              </a:rPr>
              <a:t>año </a:t>
            </a:r>
            <a:r>
              <a:rPr lang="es-ES" sz="1400" b="1" u="sng" dirty="0" smtClean="0">
                <a:latin typeface="Century Gothic"/>
                <a:cs typeface="Century Gothic"/>
              </a:rPr>
              <a:t>2023</a:t>
            </a:r>
            <a:r>
              <a:rPr lang="es-ES" sz="1400" b="1" dirty="0" smtClean="0">
                <a:latin typeface="Century Gothic"/>
                <a:cs typeface="Century Gothic"/>
              </a:rPr>
              <a:t> </a:t>
            </a:r>
            <a:r>
              <a:rPr lang="es-ES" sz="1400" dirty="0">
                <a:latin typeface="Century Gothic"/>
                <a:cs typeface="Century Gothic"/>
              </a:rPr>
              <a:t>que corresponde </a:t>
            </a:r>
            <a:r>
              <a:rPr lang="es-ES" sz="1400" dirty="0" smtClean="0">
                <a:latin typeface="Century Gothic"/>
                <a:cs typeface="Century Gothic"/>
              </a:rPr>
              <a:t>al </a:t>
            </a:r>
            <a:r>
              <a:rPr lang="es-ES" sz="1400" dirty="0">
                <a:latin typeface="Century Gothic"/>
                <a:cs typeface="Century Gothic"/>
              </a:rPr>
              <a:t> </a:t>
            </a:r>
            <a:r>
              <a:rPr lang="es-ES" sz="1400" dirty="0" smtClean="0">
                <a:latin typeface="Century Gothic"/>
                <a:cs typeface="Century Gothic"/>
              </a:rPr>
              <a:t> Cuarto </a:t>
            </a:r>
            <a:r>
              <a:rPr lang="es-ES" sz="1400" dirty="0">
                <a:latin typeface="Century Gothic"/>
                <a:cs typeface="Century Gothic"/>
              </a:rPr>
              <a:t>Trimestre del presente año.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r>
              <a:rPr lang="es-ES" sz="1400" dirty="0">
                <a:latin typeface="Century Gothic"/>
                <a:cs typeface="Century Gothic"/>
              </a:rPr>
              <a:t>Se evaluaron</a:t>
            </a:r>
            <a:r>
              <a:rPr lang="es-ES" sz="1400" b="1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s-ES" sz="1400" dirty="0">
                <a:latin typeface="Century Gothic"/>
                <a:cs typeface="Century Gothic"/>
              </a:rPr>
              <a:t>los indicadores de desempeño, tanto estratégicos como de gestión, de la </a:t>
            </a:r>
            <a:r>
              <a:rPr lang="es-ES" sz="1400" b="1" u="sng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s-ES" sz="1400" b="1" u="sng" dirty="0">
                <a:latin typeface="Century Gothic"/>
                <a:cs typeface="Century Gothic"/>
              </a:rPr>
              <a:t>Matrices de Indicadores para Resultados (MIR) incluidas en el Presupuesto de Egresos </a:t>
            </a:r>
            <a:r>
              <a:rPr lang="es-ES" sz="1400" b="1" u="sng" dirty="0" smtClean="0">
                <a:latin typeface="Century Gothic"/>
                <a:cs typeface="Century Gothic"/>
              </a:rPr>
              <a:t>2023</a:t>
            </a:r>
            <a:r>
              <a:rPr lang="es-ES" sz="1400" dirty="0" smtClean="0">
                <a:latin typeface="Century Gothic"/>
                <a:cs typeface="Century Gothic"/>
              </a:rPr>
              <a:t>,. </a:t>
            </a:r>
            <a:r>
              <a:rPr lang="es-ES" sz="1400" dirty="0">
                <a:latin typeface="Century Gothic"/>
                <a:cs typeface="Century Gothic"/>
              </a:rPr>
              <a:t>En total, se evaluaron </a:t>
            </a:r>
            <a:r>
              <a:rPr lang="es-ES" sz="1400" b="1" dirty="0" smtClean="0">
                <a:latin typeface="Century Gothic"/>
                <a:cs typeface="Century Gothic"/>
              </a:rPr>
              <a:t>498 indicadores</a:t>
            </a:r>
            <a:r>
              <a:rPr lang="es-ES" sz="1400" b="1" dirty="0">
                <a:solidFill>
                  <a:srgbClr val="000090"/>
                </a:solidFill>
                <a:latin typeface="Century Gothic"/>
                <a:cs typeface="Century Gothic"/>
              </a:rPr>
              <a:t>, </a:t>
            </a:r>
            <a:r>
              <a:rPr lang="es-ES" sz="1400" dirty="0">
                <a:latin typeface="Century Gothic"/>
                <a:cs typeface="Century Gothic"/>
              </a:rPr>
              <a:t>de los Programas de </a:t>
            </a:r>
            <a:r>
              <a:rPr lang="es-ES" sz="1400" b="1" dirty="0">
                <a:latin typeface="Century Gothic"/>
                <a:cs typeface="Century Gothic"/>
              </a:rPr>
              <a:t>32</a:t>
            </a:r>
            <a:r>
              <a:rPr lang="es-ES" sz="1400" dirty="0">
                <a:latin typeface="Century Gothic"/>
                <a:cs typeface="Century Gothic"/>
              </a:rPr>
              <a:t> Dependencias de la Administración Pública Municipal.</a:t>
            </a: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r>
              <a:rPr lang="es-ES" sz="1400" dirty="0">
                <a:latin typeface="Century Gothic"/>
                <a:cs typeface="Century Gothic"/>
              </a:rPr>
              <a:t>Este informe ha sido preparado con base en la información y resultados tal y como fueron proporcionados por las Dependencias Municipales en el “</a:t>
            </a:r>
            <a:r>
              <a:rPr lang="es-ES" sz="1400" b="1" u="sng" dirty="0">
                <a:latin typeface="Century Gothic"/>
                <a:cs typeface="Century Gothic"/>
              </a:rPr>
              <a:t>Formato de Seguimiento de los Indicadores de Desempeño</a:t>
            </a:r>
            <a:r>
              <a:rPr lang="es-ES" sz="1400" b="1" dirty="0">
                <a:latin typeface="Century Gothic"/>
                <a:cs typeface="Century Gothic"/>
              </a:rPr>
              <a:t>” </a:t>
            </a:r>
            <a:r>
              <a:rPr lang="es-ES" sz="1400" b="1" u="sng" dirty="0">
                <a:latin typeface="Century Gothic"/>
                <a:cs typeface="Century Gothic"/>
              </a:rPr>
              <a:t>con corte al </a:t>
            </a:r>
            <a:r>
              <a:rPr lang="es-ES" sz="1400" b="1" u="sng" dirty="0" smtClean="0">
                <a:latin typeface="Century Gothic"/>
                <a:cs typeface="Century Gothic"/>
              </a:rPr>
              <a:t>31 </a:t>
            </a:r>
            <a:r>
              <a:rPr lang="es-ES" sz="1400" b="1" u="sng" dirty="0">
                <a:latin typeface="Century Gothic"/>
                <a:cs typeface="Century Gothic"/>
              </a:rPr>
              <a:t>de </a:t>
            </a:r>
            <a:r>
              <a:rPr lang="es-ES" sz="1400" b="1" u="sng" dirty="0" smtClean="0">
                <a:latin typeface="Century Gothic"/>
                <a:cs typeface="Century Gothic"/>
              </a:rPr>
              <a:t>diciembre del 2023. </a:t>
            </a:r>
            <a:endParaRPr lang="es-ES" sz="1400" b="1" u="sng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r>
              <a:rPr lang="es-ES" sz="1400" dirty="0">
                <a:latin typeface="Century Gothic"/>
                <a:cs typeface="Century Gothi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983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2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16.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Seguridad Publica</a:t>
            </a:r>
            <a:endParaRPr lang="es-MX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72986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16. Programa Municipal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de Seguridad Publica.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17" y="393977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2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17.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Tránsito y Seguridad Vial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88270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17. Programa Municipal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de  Tránsito y Seguridad Vial 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43" y="389765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2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18.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Protección 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Civil y Prevención del Desastre.</a:t>
            </a:r>
            <a:endParaRPr lang="es-MX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13227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18. Programa Municipal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de Protección Civil y Prevención del Desastre.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61" y="3953420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19. 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Obras Publicas y Desarrollo Urbano.</a:t>
            </a:r>
            <a:endParaRPr lang="es-MX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55935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defTabSz="914400"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19.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Programa de Obras Publicas y Desarrollo Urbano.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64%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18%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18%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84" y="3923555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>
                <a:solidFill>
                  <a:schemeClr val="bg1"/>
                </a:solidFill>
                <a:latin typeface="Century Gothic"/>
                <a:cs typeface="Century Gothic"/>
              </a:rPr>
              <a:t>20.</a:t>
            </a:r>
            <a:r>
              <a:rPr lang="es-MX" sz="1600" b="1" dirty="0">
                <a:solidFill>
                  <a:schemeClr val="bg1"/>
                </a:solidFill>
                <a:latin typeface="Century Gothic"/>
                <a:cs typeface="Century Gothic"/>
              </a:rPr>
              <a:t> Programa de Agua Potable, Alcantarillado y Saneamiento.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37787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defTabSz="914400"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20.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Programa de Agua Potable, Alcantarillado y Saneamiento.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21%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90" y="402165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1600" b="1" i="0" u="none" strike="noStrike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dirty="0"/>
              <a:t>CUMPLIMIENTO DE INDICADORES DEL EJE 3: 21.</a:t>
            </a:r>
            <a:r>
              <a:rPr lang="es-MX" dirty="0"/>
              <a:t> Programa de Catastro Municipal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00614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defTabSz="914400"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21.Programa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de Catastro Municipal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6" y="390571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120643"/>
            <a:ext cx="821471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22.</a:t>
            </a:r>
            <a:r>
              <a:rPr lang="es-MX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Programa de Municipal de Desarrollo Económico</a:t>
            </a:r>
            <a:endParaRPr lang="es-MX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31115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defTabSz="914400"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22.Programa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de  Municipal de Desarrollo Económico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96%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25" y="3830590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23 </a:t>
            </a:r>
            <a:r>
              <a:rPr lang="pt-B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pt-BR" b="1" dirty="0">
                <a:solidFill>
                  <a:schemeClr val="bg1"/>
                </a:solidFill>
                <a:latin typeface="Century Gothic"/>
                <a:cs typeface="Century Gothic"/>
              </a:rPr>
              <a:t>Municipal de </a:t>
            </a:r>
            <a:r>
              <a:rPr lang="pt-B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Cultura y Turismo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909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23.Programa Municipal de Cultura y Turismo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84%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11%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3803295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24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de Desarrollo y Fomento Agropecuário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77737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24. Programa</a:t>
                      </a:r>
                      <a:r>
                        <a:rPr lang="pt-BR" sz="1600" b="0" baseline="0" dirty="0" smtClean="0"/>
                        <a:t> de Desarrollo Rural y Fomento Agropecuário 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74" y="387670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25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</a:t>
            </a:r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de Atención y Regulación de Actividad  Comerciales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19263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25. </a:t>
                      </a:r>
                      <a:r>
                        <a:rPr lang="es-MX" sz="1600" b="0" dirty="0" smtClean="0"/>
                        <a:t>Programa Municipal de Comercio y Regulación de las Actividades Comerciales 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17" y="385788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1164220"/>
            <a:ext cx="8320543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dirty="0"/>
              <a:t>OBJETIVOS DE LA EVALUACIÓN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9758" y="1626984"/>
            <a:ext cx="83205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>
                <a:latin typeface="Century Gothic"/>
                <a:cs typeface="Century Gothic"/>
              </a:rPr>
              <a:t>Verificar el grado de cumplimiento de las metas de los Programas Presupuestarios del Ejercicio Fiscal </a:t>
            </a:r>
            <a:r>
              <a:rPr lang="es-ES" sz="1400" dirty="0" smtClean="0">
                <a:latin typeface="Century Gothic"/>
                <a:cs typeface="Century Gothic"/>
              </a:rPr>
              <a:t>2023 </a:t>
            </a:r>
            <a:r>
              <a:rPr lang="es-ES" sz="1400" dirty="0">
                <a:latin typeface="Century Gothic"/>
                <a:cs typeface="Century Gothic"/>
              </a:rPr>
              <a:t>mediante la valoración objetiva de sus indicadores, tanto estratégicos como de gestión.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>
                <a:latin typeface="Century Gothic"/>
                <a:cs typeface="Century Gothic"/>
              </a:rPr>
              <a:t>Verificar el cumplimiento de los objetivos de las MIR´s de los Programas Presupuestarios </a:t>
            </a:r>
            <a:r>
              <a:rPr lang="es-ES" sz="1400" dirty="0" smtClean="0">
                <a:latin typeface="Century Gothic"/>
                <a:cs typeface="Century Gothic"/>
              </a:rPr>
              <a:t>2023 </a:t>
            </a:r>
            <a:r>
              <a:rPr lang="es-ES" sz="1400" dirty="0">
                <a:latin typeface="Century Gothic"/>
                <a:cs typeface="Century Gothic"/>
              </a:rPr>
              <a:t>en los niveles de FIN, PROPÓSITO, COMPONENTE Y ACTIVIDAD.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>
                <a:latin typeface="Century Gothic"/>
                <a:cs typeface="Century Gothic"/>
              </a:rPr>
              <a:t>Verificar la pertinencia de las Matrices de Indicadores para Resultados (MIR) de los Programas Presupuestarios con los objetivos y metas del Plan Municipal de Desarrollo </a:t>
            </a:r>
            <a:r>
              <a:rPr lang="es-ES" sz="1400" dirty="0" smtClean="0">
                <a:latin typeface="Century Gothic"/>
                <a:cs typeface="Century Gothic"/>
              </a:rPr>
              <a:t>2022-2023.</a:t>
            </a: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Century Gothic"/>
                <a:cs typeface="Century Gothic"/>
              </a:rPr>
              <a:t>Identificar </a:t>
            </a:r>
            <a:r>
              <a:rPr lang="es-ES" sz="1400" dirty="0">
                <a:latin typeface="Century Gothic"/>
                <a:cs typeface="Century Gothic"/>
              </a:rPr>
              <a:t>indicadores </a:t>
            </a:r>
            <a:r>
              <a:rPr lang="es-ES" sz="1400" dirty="0" smtClean="0">
                <a:latin typeface="Century Gothic"/>
                <a:cs typeface="Century Gothic"/>
              </a:rPr>
              <a:t>en rezago que representen áreas </a:t>
            </a:r>
            <a:r>
              <a:rPr lang="es-ES" sz="1400" dirty="0">
                <a:latin typeface="Century Gothic"/>
                <a:cs typeface="Century Gothic"/>
              </a:rPr>
              <a:t>de oportunidad para la toma de decisiones a futuro.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>
                <a:latin typeface="Century Gothic"/>
                <a:cs typeface="Century Gothic"/>
              </a:rPr>
              <a:t>Contar con un diagnóstico respecto al desempeño de la Administración Pública Municipal con base en el avance de las metas del Plan Municipal de </a:t>
            </a:r>
            <a:r>
              <a:rPr lang="es-ES" sz="1400" dirty="0" smtClean="0">
                <a:latin typeface="Century Gothic"/>
                <a:cs typeface="Century Gothic"/>
              </a:rPr>
              <a:t>Desarrollo.</a:t>
            </a: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>
                <a:latin typeface="Century Gothic"/>
                <a:cs typeface="Century Gothic"/>
              </a:rPr>
              <a:t>Disponer de información útil y oportuna respecto al cumplimiento de metas para este año fiscal, para la toma de decisiones.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s-ES" sz="1400" dirty="0">
                <a:latin typeface="Century Gothic"/>
                <a:cs typeface="Century Gothic"/>
              </a:rPr>
              <a:t>Fortalecer el Presupuesto Basado en Resultados (</a:t>
            </a:r>
            <a:r>
              <a:rPr lang="es-ES" sz="1400" dirty="0" err="1">
                <a:latin typeface="Century Gothic"/>
                <a:cs typeface="Century Gothic"/>
              </a:rPr>
              <a:t>PbR</a:t>
            </a:r>
            <a:r>
              <a:rPr lang="es-ES" sz="1400" dirty="0">
                <a:latin typeface="Century Gothic"/>
                <a:cs typeface="Century Gothic"/>
              </a:rPr>
              <a:t>) y el Sistema de Evaluación del Desempeño (SED).</a:t>
            </a:r>
          </a:p>
        </p:txBody>
      </p:sp>
    </p:spTree>
    <p:extLst>
      <p:ext uri="{BB962C8B-B14F-4D97-AF65-F5344CB8AC3E}">
        <p14:creationId xmlns:p14="http://schemas.microsoft.com/office/powerpoint/2010/main" val="1574963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3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26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Municipal de 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Regulación de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Bebidas 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Alcohólicas 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77183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26. </a:t>
                      </a:r>
                      <a:r>
                        <a:rPr lang="es-MX" sz="1600" b="0" dirty="0" smtClean="0"/>
                        <a:t>Programa Municipal de Regulación de Bebidas Alcohólicas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93" y="381694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27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de Parques y </a:t>
            </a:r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Jardines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99309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27.Programa Municipal de Parques y Jardines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34" y="3848071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27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de Rastro Municipal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21172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27.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0" dirty="0" smtClean="0"/>
                        <a:t>Programa de Rastro Municipal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38%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33" y="394728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27 </a:t>
            </a:r>
            <a:r>
              <a:rPr lang="pt-BR" dirty="0" smtClean="0">
                <a:solidFill>
                  <a:schemeClr val="bg1"/>
                </a:solidFill>
              </a:rPr>
              <a:t>Programa </a:t>
            </a:r>
            <a:r>
              <a:rPr lang="pt-BR" dirty="0">
                <a:solidFill>
                  <a:schemeClr val="bg1"/>
                </a:solidFill>
              </a:rPr>
              <a:t>Municipal de Aseo Público</a:t>
            </a:r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24513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27.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0" dirty="0" smtClean="0"/>
                        <a:t>Programa Municipal de Aseo Público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180%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28" y="3844238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1256830"/>
            <a:ext cx="832054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27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de Alumbrado Público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66691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27.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0" dirty="0" smtClean="0"/>
                        <a:t>Programa de Alumbrado Público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09" y="3912475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27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de Panteones Municipales 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10577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27.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0" dirty="0" smtClean="0"/>
                        <a:t>Programa de Panteones Municipales 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3" y="389882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27 </a:t>
            </a:r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de Imagen Urbana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69690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dirty="0" smtClean="0"/>
                        <a:t>27.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Programa Municipal de Imagen Urbana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843" y="4008011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4: 28. 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Municipal de Atención  Ecología 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20991"/>
              </p:ext>
            </p:extLst>
          </p:nvPr>
        </p:nvGraphicFramePr>
        <p:xfrm>
          <a:off x="343932" y="20717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dirty="0" smtClean="0"/>
                        <a:t>28.Programa Municipal de Atención  Ecología 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22%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11%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3" y="3994363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680555"/>
            <a:ext cx="821471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29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Programa de 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Presidencia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49148"/>
              </p:ext>
            </p:extLst>
          </p:nvPr>
        </p:nvGraphicFramePr>
        <p:xfrm>
          <a:off x="396845" y="1624257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dirty="0" smtClean="0"/>
                        <a:t>29. Programa de la Presidencia Municipal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16" y="371799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680555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29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Programa de 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Secretaria General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37699"/>
              </p:ext>
            </p:extLst>
          </p:nvPr>
        </p:nvGraphicFramePr>
        <p:xfrm>
          <a:off x="396845" y="1624257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/>
                        <a:t>29. Programa de </a:t>
                      </a:r>
                      <a:r>
                        <a:rPr lang="es-MX" sz="1600" b="0" dirty="0" smtClean="0"/>
                        <a:t> Secretaria</a:t>
                      </a:r>
                      <a:r>
                        <a:rPr lang="es-MX" sz="1600" b="0" baseline="0" dirty="0" smtClean="0"/>
                        <a:t> </a:t>
                      </a:r>
                      <a:r>
                        <a:rPr lang="es-MX" sz="1600" b="0" dirty="0" smtClean="0"/>
                        <a:t>General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08" y="377156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0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1164220"/>
            <a:ext cx="8320543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Century Gothic"/>
                <a:cs typeface="Century Gothic"/>
              </a:rPr>
              <a:t>METODOLOGÍA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9758" y="1600796"/>
            <a:ext cx="83205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La presente evaluación trimestral estuvo a cargo de la Dirección de Planeación y Evaluación, instancia responsable del Sistema de Evaluación del Desempeño (SED), la cual realizó trabajo de gabinete para analizar la información reportada por 32 Dependencias Municipales en el </a:t>
            </a:r>
            <a:r>
              <a:rPr lang="es-ES" sz="1400" b="1" dirty="0">
                <a:latin typeface="Century Gothic"/>
                <a:cs typeface="Century Gothic"/>
              </a:rPr>
              <a:t>Formato de Seguimiento de los Indicadores de Desempeño del Plan Municipal de Desarrollo</a:t>
            </a:r>
            <a:r>
              <a:rPr lang="es-ES" sz="1400" b="1" dirty="0">
                <a:solidFill>
                  <a:srgbClr val="000090"/>
                </a:solidFill>
                <a:latin typeface="Century Gothic"/>
                <a:cs typeface="Century Gothic"/>
              </a:rPr>
              <a:t>,</a:t>
            </a:r>
            <a:r>
              <a:rPr lang="es-ES" sz="1400" dirty="0">
                <a:latin typeface="Century Gothic"/>
                <a:cs typeface="Century Gothic"/>
              </a:rPr>
              <a:t> con corte al </a:t>
            </a:r>
            <a:r>
              <a:rPr lang="es-ES" sz="1400" dirty="0" smtClean="0">
                <a:latin typeface="Century Gothic"/>
                <a:cs typeface="Century Gothic"/>
              </a:rPr>
              <a:t>30 de Septiembre </a:t>
            </a:r>
            <a:r>
              <a:rPr lang="es-ES" sz="1400" dirty="0">
                <a:latin typeface="Century Gothic"/>
                <a:cs typeface="Century Gothic"/>
              </a:rPr>
              <a:t>de </a:t>
            </a:r>
            <a:r>
              <a:rPr lang="es-ES" sz="1400" dirty="0" smtClean="0">
                <a:latin typeface="Century Gothic"/>
                <a:cs typeface="Century Gothic"/>
              </a:rPr>
              <a:t>2023 </a:t>
            </a:r>
            <a:r>
              <a:rPr lang="es-ES" sz="1400" dirty="0">
                <a:latin typeface="Century Gothic"/>
                <a:cs typeface="Century Gothic"/>
              </a:rPr>
              <a:t>y con base en la información proporcionada, determinar el grado de cumplimiento de las metas de los respectivos indicadores a los niveles de </a:t>
            </a:r>
            <a:r>
              <a:rPr lang="es-ES" sz="1400" b="1" dirty="0">
                <a:latin typeface="Century Gothic"/>
                <a:cs typeface="Century Gothic"/>
              </a:rPr>
              <a:t>F</a:t>
            </a:r>
            <a:r>
              <a:rPr lang="es-ES" sz="1400" b="1" dirty="0">
                <a:solidFill>
                  <a:srgbClr val="000090"/>
                </a:solidFill>
                <a:latin typeface="Century Gothic"/>
                <a:cs typeface="Century Gothic"/>
              </a:rPr>
              <a:t>IN, PROPÓSITO, COMPONENTE Y ACTIVIDAD</a:t>
            </a:r>
            <a:r>
              <a:rPr lang="es-ES" sz="1400" dirty="0">
                <a:latin typeface="Century Gothic"/>
                <a:cs typeface="Century Gothic"/>
              </a:rPr>
              <a:t>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Para determinar el grado de cumplimiento de los indicadores de desempeño se utilizó el sistema de semaforización determinando los siguientes parámetros. 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90756"/>
              </p:ext>
            </p:extLst>
          </p:nvPr>
        </p:nvGraphicFramePr>
        <p:xfrm>
          <a:off x="1199499" y="4861497"/>
          <a:ext cx="6327352" cy="169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8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1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6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RANGO DE CUMPLIMIENTO</a:t>
                      </a:r>
                      <a:r>
                        <a:rPr lang="es-ES" sz="1600" b="1" baseline="0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DE LA META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ESTATUS DEL INDICADOR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Verde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90% a 100%</a:t>
                      </a:r>
                      <a:r>
                        <a:rPr lang="es-ES" sz="1600" b="1" baseline="0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 o más</a:t>
                      </a:r>
                      <a:endParaRPr lang="es-ES" sz="1600" b="1" dirty="0">
                        <a:solidFill>
                          <a:srgbClr val="008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Cumplido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8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CBB525"/>
                          </a:solidFill>
                          <a:latin typeface="Century Gothic"/>
                          <a:cs typeface="Century Gothic"/>
                        </a:rPr>
                        <a:t>Amarillo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CBB525"/>
                          </a:solidFill>
                          <a:latin typeface="Century Gothic"/>
                          <a:cs typeface="Century Gothic"/>
                        </a:rPr>
                        <a:t>50% a 89%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CBB525"/>
                          </a:solidFill>
                          <a:latin typeface="Century Gothic"/>
                          <a:cs typeface="Century Gothic"/>
                        </a:rPr>
                        <a:t>El Proceso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CBB525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5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Rojo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0% a 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50%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En Rezago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96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400796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30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Municipal de Apoyo y Atención Jurídico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84558"/>
              </p:ext>
            </p:extLst>
          </p:nvPr>
        </p:nvGraphicFramePr>
        <p:xfrm>
          <a:off x="396846" y="1435386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  <a:endParaRPr lang="es-ES" sz="1600" b="1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/>
                        <a:t>31. Programa Municipal</a:t>
                      </a:r>
                      <a:r>
                        <a:rPr lang="es-MX" sz="1600" b="0" baseline="0" dirty="0" smtClean="0"/>
                        <a:t> de Apoyo y Atención Jurídico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  <a:endParaRPr lang="es-ES" sz="1600" b="1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3" y="3540575"/>
            <a:ext cx="4584589" cy="24995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052179" y="416256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5846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40818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32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Programa de Transparencia y Acceso a la Información Pública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36725"/>
              </p:ext>
            </p:extLst>
          </p:nvPr>
        </p:nvGraphicFramePr>
        <p:xfrm>
          <a:off x="396845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/>
                        <a:t>32. Programa de Transparencia y Acceso a la Información Pública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o%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73" y="337039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09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400796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33 y 34.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Programa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de  Juntas de Mejora y Participación Ciudadana 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15575"/>
              </p:ext>
            </p:extLst>
          </p:nvPr>
        </p:nvGraphicFramePr>
        <p:xfrm>
          <a:off x="343932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dirty="0" smtClean="0"/>
                        <a:t>33 y 34 . Programa de  Juntas de Mejora y Participación Ciudadana 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2" y="3707761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4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9031" y="333500"/>
            <a:ext cx="832054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b="1" dirty="0" smtClean="0">
                <a:solidFill>
                  <a:schemeClr val="bg1"/>
                </a:solidFill>
              </a:rPr>
              <a:t>35</a:t>
            </a:r>
            <a:r>
              <a:rPr lang="es-MX" b="1" dirty="0">
                <a:solidFill>
                  <a:schemeClr val="bg1"/>
                </a:solidFill>
              </a:rPr>
              <a:t>. Programa Municipal de  Certeza Jurídica de la Tierra ( Por Tu Patrimonio)</a:t>
            </a:r>
          </a:p>
          <a:p>
            <a:pPr algn="just"/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96247"/>
              </p:ext>
            </p:extLst>
          </p:nvPr>
        </p:nvGraphicFramePr>
        <p:xfrm>
          <a:off x="519031" y="1488071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i="0" baseline="0" dirty="0" smtClean="0">
                          <a:effectLst/>
                        </a:rPr>
                        <a:t>35. Programa Municipal de  Certeza Jurídica de la Tierra ( Por Tu Patrimonio)</a:t>
                      </a:r>
                      <a:endParaRPr lang="es-MX" sz="16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91" y="362246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45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9031" y="333500"/>
            <a:ext cx="832054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b="1" dirty="0" smtClean="0">
                <a:solidFill>
                  <a:schemeClr val="bg1"/>
                </a:solidFill>
              </a:rPr>
              <a:t>36 Programa de la Oficialía Primera del Registro Civil</a:t>
            </a:r>
          </a:p>
          <a:p>
            <a:pPr algn="just"/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95764"/>
              </p:ext>
            </p:extLst>
          </p:nvPr>
        </p:nvGraphicFramePr>
        <p:xfrm>
          <a:off x="519031" y="1488071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s-MX" sz="1600" b="0" i="0" u="none" strike="noStrike" kern="1200" baseline="0" dirty="0" smtClean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Programa de la Oficialía Primera del Registro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365316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0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9031" y="333500"/>
            <a:ext cx="832054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b="1" dirty="0" smtClean="0">
                <a:solidFill>
                  <a:schemeClr val="bg1"/>
                </a:solidFill>
              </a:rPr>
              <a:t>37. </a:t>
            </a:r>
            <a:r>
              <a:rPr lang="es-MX" b="1" dirty="0">
                <a:solidFill>
                  <a:schemeClr val="bg1"/>
                </a:solidFill>
              </a:rPr>
              <a:t>Programa Municipal de  </a:t>
            </a:r>
            <a:r>
              <a:rPr lang="es-MX" b="1" dirty="0" smtClean="0">
                <a:solidFill>
                  <a:schemeClr val="bg1"/>
                </a:solidFill>
              </a:rPr>
              <a:t>Vigilancia Institucional </a:t>
            </a:r>
            <a:endParaRPr lang="es-MX" b="1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3177"/>
              </p:ext>
            </p:extLst>
          </p:nvPr>
        </p:nvGraphicFramePr>
        <p:xfrm>
          <a:off x="519031" y="1488071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i="0" baseline="0" dirty="0" smtClean="0">
                          <a:effectLst/>
                        </a:rPr>
                        <a:t>37. Programa  Municipal de Oficialía Mayor</a:t>
                      </a:r>
                      <a:endParaRPr lang="es-MX" sz="16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94%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36" y="3595166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14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9031" y="333500"/>
            <a:ext cx="832054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5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s-MX" b="1" dirty="0" smtClean="0">
                <a:solidFill>
                  <a:schemeClr val="bg1"/>
                </a:solidFill>
              </a:rPr>
              <a:t>38. </a:t>
            </a:r>
            <a:r>
              <a:rPr lang="es-MX" b="1" dirty="0">
                <a:solidFill>
                  <a:schemeClr val="bg1"/>
                </a:solidFill>
              </a:rPr>
              <a:t>Programa Municipal de  </a:t>
            </a:r>
            <a:r>
              <a:rPr lang="es-MX" b="1" dirty="0" smtClean="0">
                <a:solidFill>
                  <a:schemeClr val="bg1"/>
                </a:solidFill>
              </a:rPr>
              <a:t>Vigilancia Institucional  y Control de riesgos</a:t>
            </a:r>
            <a:endParaRPr lang="es-MX" b="1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96481"/>
              </p:ext>
            </p:extLst>
          </p:nvPr>
        </p:nvGraphicFramePr>
        <p:xfrm>
          <a:off x="519031" y="1488071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i="0" baseline="0" dirty="0" smtClean="0">
                          <a:effectLst/>
                        </a:rPr>
                        <a:t>38. Programa  Municipal de Protección Civil</a:t>
                      </a:r>
                      <a:endParaRPr lang="es-MX" sz="16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08" y="3428999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04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435401"/>
            <a:ext cx="832054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5: </a:t>
            </a:r>
            <a:r>
              <a:rPr lang="es-MX" dirty="0" smtClean="0">
                <a:solidFill>
                  <a:schemeClr val="bg1"/>
                </a:solidFill>
              </a:rPr>
              <a:t>40. Programa Municipal de Planeación y Evaluación 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72035"/>
              </p:ext>
            </p:extLst>
          </p:nvPr>
        </p:nvGraphicFramePr>
        <p:xfrm>
          <a:off x="343932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i="0" baseline="0" dirty="0" smtClean="0">
                          <a:effectLst/>
                        </a:rPr>
                        <a:t>40. Programa Municipal de Planeación y Evaluación </a:t>
                      </a:r>
                      <a:endParaRPr lang="es-MX" sz="16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09" y="3462101"/>
            <a:ext cx="4789392" cy="27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932" y="435401"/>
            <a:ext cx="832054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5: </a:t>
            </a:r>
            <a:r>
              <a:rPr lang="es-MX" dirty="0" smtClean="0">
                <a:solidFill>
                  <a:schemeClr val="bg1"/>
                </a:solidFill>
              </a:rPr>
              <a:t>42. Programa de  Eventos y Comunicación Social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28173"/>
              </p:ext>
            </p:extLst>
          </p:nvPr>
        </p:nvGraphicFramePr>
        <p:xfrm>
          <a:off x="343932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0" i="0" baseline="0" dirty="0" smtClean="0">
                          <a:effectLst/>
                        </a:rPr>
                        <a:t>42. PROGRAMA DE EVENTOS Y COMUNICACIÓN  SOCIAL</a:t>
                      </a:r>
                      <a:endParaRPr lang="es-MX" sz="16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82" y="3555065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91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1256830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PLAN MUNICIPAL DE DESARROLLO: </a:t>
            </a:r>
            <a:r>
              <a:rPr lang="es-ES" b="1" dirty="0">
                <a:solidFill>
                  <a:schemeClr val="bg1"/>
                </a:solidFill>
                <a:latin typeface="Century Gothic"/>
                <a:cs typeface="Century Gothic"/>
              </a:rPr>
              <a:t>Total de Indicadores del Plan Municipal de Desarrollo y MIR´s Evaluados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70747"/>
              </p:ext>
            </p:extLst>
          </p:nvPr>
        </p:nvGraphicFramePr>
        <p:xfrm>
          <a:off x="343932" y="2071730"/>
          <a:ext cx="8320544" cy="168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lang="es-ES" sz="1600" baseline="0" dirty="0" smtClean="0">
                          <a:latin typeface="Century Gothic"/>
                          <a:cs typeface="Century Gothic"/>
                        </a:rPr>
                        <a:t> de Indicadores del Plan Municipal de Desarrollo Evaluados y  de las Matrices de Indicadores para Resultados (MIR´s)</a:t>
                      </a:r>
                      <a:endParaRPr lang="es-ES" sz="16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s-MX" sz="1600" b="1" i="0" baseline="0" dirty="0" smtClean="0">
                          <a:effectLst/>
                        </a:rPr>
                        <a:t> </a:t>
                      </a:r>
                      <a:endParaRPr lang="es-MX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498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365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71%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16%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41" y="3953420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4640" y="602733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1: </a:t>
            </a:r>
            <a:r>
              <a:rPr lang="es-ES" b="1" dirty="0">
                <a:solidFill>
                  <a:schemeClr val="bg1"/>
                </a:solidFill>
                <a:latin typeface="Century Gothic"/>
                <a:cs typeface="Century Gothic"/>
              </a:rPr>
              <a:t>Dirección de Desarrollo Social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07464"/>
              </p:ext>
            </p:extLst>
          </p:nvPr>
        </p:nvGraphicFramePr>
        <p:xfrm>
          <a:off x="411727" y="1546437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01.-Programa de Desarrollo Social Fondo de Fortalecimiento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24" y="3536220"/>
            <a:ext cx="505422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8" y="602733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1: </a:t>
            </a:r>
            <a:r>
              <a:rPr lang="es-ES" b="1" dirty="0">
                <a:solidFill>
                  <a:schemeClr val="bg1"/>
                </a:solidFill>
                <a:latin typeface="Century Gothic"/>
                <a:cs typeface="Century Gothic"/>
              </a:rPr>
              <a:t>Dirección de Desarrollo Social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24081"/>
              </p:ext>
            </p:extLst>
          </p:nvPr>
        </p:nvGraphicFramePr>
        <p:xfrm>
          <a:off x="396845" y="1585347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02.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Programa de Desarrollo Social de Infraestructura Social</a:t>
                      </a:r>
                      <a:r>
                        <a:rPr lang="es-MX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63%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2" y="3665265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065" y="439706"/>
            <a:ext cx="821471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1: </a:t>
            </a:r>
            <a:r>
              <a:rPr lang="es-MX" dirty="0">
                <a:solidFill>
                  <a:schemeClr val="bg1"/>
                </a:solidFill>
                <a:latin typeface="Century Gothic"/>
                <a:cs typeface="Century Gothic"/>
              </a:rPr>
              <a:t>03</a:t>
            </a:r>
            <a:r>
              <a:rPr lang="es-MX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lang="es-MX" dirty="0"/>
              <a:t> </a:t>
            </a:r>
            <a:r>
              <a:rPr lang="es-MX" sz="1400" b="1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Por La Salud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59067"/>
              </p:ext>
            </p:extLst>
          </p:nvPr>
        </p:nvGraphicFramePr>
        <p:xfrm>
          <a:off x="411727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/>
                          <a:cs typeface="Century Gothic"/>
                        </a:rPr>
                        <a:t>03.Programa Municipal de Salud y Bienestar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25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17" y="3558231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595349"/>
            <a:ext cx="821471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1: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04.Programa de Educación.</a:t>
            </a:r>
            <a:endParaRPr lang="es-E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57282"/>
              </p:ext>
            </p:extLst>
          </p:nvPr>
        </p:nvGraphicFramePr>
        <p:xfrm>
          <a:off x="396846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04.Programa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por la Educación </a:t>
                      </a:r>
                      <a:endParaRPr lang="es-ES" sz="16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18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86%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9%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3271032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759" y="420251"/>
            <a:ext cx="82147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CUMPLIMIENTO DE INDICADORES DEL EJE </a:t>
            </a:r>
            <a:r>
              <a:rPr lang="es-ES" dirty="0" smtClean="0">
                <a:solidFill>
                  <a:schemeClr val="bg1"/>
                </a:solidFill>
                <a:latin typeface="Century Gothic"/>
                <a:cs typeface="Century Gothic"/>
              </a:rPr>
              <a:t>1: </a:t>
            </a:r>
            <a:r>
              <a:rPr lang="pt-BR" b="1" dirty="0">
                <a:solidFill>
                  <a:schemeClr val="bg1"/>
                </a:solidFill>
                <a:latin typeface="Century Gothic"/>
                <a:cs typeface="Century Gothic"/>
              </a:rPr>
              <a:t>Programa Municipal de </a:t>
            </a:r>
            <a:r>
              <a:rPr lang="pt-B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Cultura y Turismo</a:t>
            </a:r>
            <a:endParaRPr lang="es-E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22137"/>
              </p:ext>
            </p:extLst>
          </p:nvPr>
        </p:nvGraphicFramePr>
        <p:xfrm>
          <a:off x="396846" y="133005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 b="1" i="0" u="none" strike="noStrike" kern="1200" baseline="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pt-BR" sz="1600" b="0" dirty="0" smtClean="0"/>
                        <a:t>05.Programa Municipal de Cultura y Turismo</a:t>
                      </a:r>
                      <a:endParaRPr lang="es-MX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19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53%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37%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entury Gothic"/>
                          <a:cs typeface="Century Gothic"/>
                        </a:rPr>
                        <a:t>10%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39" y="3424990"/>
            <a:ext cx="458458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12855</TotalTime>
  <Words>2559</Words>
  <Application>Microsoft Office PowerPoint</Application>
  <PresentationFormat>Presentación en pantalla (4:3)</PresentationFormat>
  <Paragraphs>902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Arial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Vázquez</dc:creator>
  <cp:lastModifiedBy>MiPC</cp:lastModifiedBy>
  <cp:revision>1519</cp:revision>
  <cp:lastPrinted>2024-02-09T17:22:30Z</cp:lastPrinted>
  <dcterms:created xsi:type="dcterms:W3CDTF">2018-10-31T03:27:40Z</dcterms:created>
  <dcterms:modified xsi:type="dcterms:W3CDTF">2024-07-26T20:43:16Z</dcterms:modified>
</cp:coreProperties>
</file>